
<file path=[Content_Types].xml><?xml version="1.0" encoding="utf-8"?>
<Types xmlns="http://schemas.openxmlformats.org/package/2006/content-types">
  <Default Extension="bin" ContentType="application/vnd.openxmlformats-officedocument.oleObject"/>
  <Default Extension="vsd" ContentType="application/vnd.visio"/>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1" r:id="rId1"/>
    <p:sldMasterId id="2147483974" r:id="rId2"/>
  </p:sldMasterIdLst>
  <p:notesMasterIdLst>
    <p:notesMasterId r:id="rId16"/>
  </p:notesMasterIdLst>
  <p:handoutMasterIdLst>
    <p:handoutMasterId r:id="rId17"/>
  </p:handoutMasterIdLst>
  <p:sldIdLst>
    <p:sldId id="257" r:id="rId3"/>
    <p:sldId id="278" r:id="rId4"/>
    <p:sldId id="300" r:id="rId5"/>
    <p:sldId id="282" r:id="rId6"/>
    <p:sldId id="281" r:id="rId7"/>
    <p:sldId id="293" r:id="rId8"/>
    <p:sldId id="288" r:id="rId9"/>
    <p:sldId id="294" r:id="rId10"/>
    <p:sldId id="301" r:id="rId11"/>
    <p:sldId id="299" r:id="rId12"/>
    <p:sldId id="258" r:id="rId13"/>
    <p:sldId id="302" r:id="rId14"/>
    <p:sldId id="277" r:id="rId15"/>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charset="0"/>
        <a:ea typeface="宋体" charset="-122"/>
        <a:cs typeface="+mn-cs"/>
      </a:defRPr>
    </a:lvl1pPr>
    <a:lvl2pPr marL="457200" algn="l" rtl="0" fontAlgn="base">
      <a:spcBef>
        <a:spcPct val="0"/>
      </a:spcBef>
      <a:spcAft>
        <a:spcPct val="0"/>
      </a:spcAft>
      <a:defRPr kern="1200">
        <a:solidFill>
          <a:schemeClr val="tx1"/>
        </a:solidFill>
        <a:latin typeface="Calibri" charset="0"/>
        <a:ea typeface="宋体" charset="-122"/>
        <a:cs typeface="+mn-cs"/>
      </a:defRPr>
    </a:lvl2pPr>
    <a:lvl3pPr marL="914400" algn="l" rtl="0" fontAlgn="base">
      <a:spcBef>
        <a:spcPct val="0"/>
      </a:spcBef>
      <a:spcAft>
        <a:spcPct val="0"/>
      </a:spcAft>
      <a:defRPr kern="1200">
        <a:solidFill>
          <a:schemeClr val="tx1"/>
        </a:solidFill>
        <a:latin typeface="Calibri" charset="0"/>
        <a:ea typeface="宋体" charset="-122"/>
        <a:cs typeface="+mn-cs"/>
      </a:defRPr>
    </a:lvl3pPr>
    <a:lvl4pPr marL="1371600" algn="l" rtl="0" fontAlgn="base">
      <a:spcBef>
        <a:spcPct val="0"/>
      </a:spcBef>
      <a:spcAft>
        <a:spcPct val="0"/>
      </a:spcAft>
      <a:defRPr kern="1200">
        <a:solidFill>
          <a:schemeClr val="tx1"/>
        </a:solidFill>
        <a:latin typeface="Calibri" charset="0"/>
        <a:ea typeface="宋体" charset="-122"/>
        <a:cs typeface="+mn-cs"/>
      </a:defRPr>
    </a:lvl4pPr>
    <a:lvl5pPr marL="1828800" algn="l" rtl="0" fontAlgn="base">
      <a:spcBef>
        <a:spcPct val="0"/>
      </a:spcBef>
      <a:spcAft>
        <a:spcPct val="0"/>
      </a:spcAft>
      <a:defRPr kern="1200">
        <a:solidFill>
          <a:schemeClr val="tx1"/>
        </a:solidFill>
        <a:latin typeface="Calibri" charset="0"/>
        <a:ea typeface="宋体" charset="-122"/>
        <a:cs typeface="+mn-cs"/>
      </a:defRPr>
    </a:lvl5pPr>
    <a:lvl6pPr marL="2286000" algn="l" defTabSz="914400" rtl="0" eaLnBrk="1" latinLnBrk="0" hangingPunct="1">
      <a:defRPr kern="1200">
        <a:solidFill>
          <a:schemeClr val="tx1"/>
        </a:solidFill>
        <a:latin typeface="Calibri" charset="0"/>
        <a:ea typeface="宋体" charset="-122"/>
        <a:cs typeface="+mn-cs"/>
      </a:defRPr>
    </a:lvl6pPr>
    <a:lvl7pPr marL="2743200" algn="l" defTabSz="914400" rtl="0" eaLnBrk="1" latinLnBrk="0" hangingPunct="1">
      <a:defRPr kern="1200">
        <a:solidFill>
          <a:schemeClr val="tx1"/>
        </a:solidFill>
        <a:latin typeface="Calibri" charset="0"/>
        <a:ea typeface="宋体" charset="-122"/>
        <a:cs typeface="+mn-cs"/>
      </a:defRPr>
    </a:lvl7pPr>
    <a:lvl8pPr marL="3200400" algn="l" defTabSz="914400" rtl="0" eaLnBrk="1" latinLnBrk="0" hangingPunct="1">
      <a:defRPr kern="1200">
        <a:solidFill>
          <a:schemeClr val="tx1"/>
        </a:solidFill>
        <a:latin typeface="Calibri" charset="0"/>
        <a:ea typeface="宋体" charset="-122"/>
        <a:cs typeface="+mn-cs"/>
      </a:defRPr>
    </a:lvl8pPr>
    <a:lvl9pPr marL="3657600" algn="l" defTabSz="914400" rtl="0" eaLnBrk="1" latinLnBrk="0" hangingPunct="1">
      <a:defRPr kern="1200">
        <a:solidFill>
          <a:schemeClr val="tx1"/>
        </a:solidFill>
        <a:latin typeface="Calibri" charset="0"/>
        <a:ea typeface="宋体" charset="-122"/>
        <a:cs typeface="+mn-cs"/>
      </a:defRPr>
    </a:lvl9pPr>
  </p:defaultTextStyle>
  <p:extLst>
    <p:ext uri="{EFAFB233-063F-42B5-8137-9DF3F51BA10A}">
      <p15:sldGuideLst xmlns:p15="http://schemas.microsoft.com/office/powerpoint/2012/main">
        <p15:guide id="1" orient="horz" pos="3080">
          <p15:clr>
            <a:srgbClr val="A4A3A4"/>
          </p15:clr>
        </p15:guide>
        <p15:guide id="2" orient="horz" pos="486">
          <p15:clr>
            <a:srgbClr val="A4A3A4"/>
          </p15:clr>
        </p15:guide>
        <p15:guide id="3" orient="horz" pos="2845">
          <p15:clr>
            <a:srgbClr val="A4A3A4"/>
          </p15:clr>
        </p15:guide>
        <p15:guide id="4" orient="horz" pos="1393">
          <p15:clr>
            <a:srgbClr val="A4A3A4"/>
          </p15:clr>
        </p15:guide>
        <p15:guide id="5" orient="horz" pos="1746">
          <p15:clr>
            <a:srgbClr val="A4A3A4"/>
          </p15:clr>
        </p15:guide>
        <p15:guide id="6" orient="horz" pos="2245">
          <p15:clr>
            <a:srgbClr val="A4A3A4"/>
          </p15:clr>
        </p15:guide>
        <p15:guide id="7" orient="horz" pos="1973">
          <p15:clr>
            <a:srgbClr val="A4A3A4"/>
          </p15:clr>
        </p15:guide>
        <p15:guide id="8" pos="506">
          <p15:clr>
            <a:srgbClr val="A4A3A4"/>
          </p15:clr>
        </p15:guide>
        <p15:guide id="9" pos="5284">
          <p15:clr>
            <a:srgbClr val="A4A3A4"/>
          </p15:clr>
        </p15:guide>
        <p15:guide id="10" pos="260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792AA"/>
    <a:srgbClr val="ED7D31"/>
    <a:srgbClr val="CCFF99"/>
    <a:srgbClr val="44546A"/>
    <a:srgbClr val="FF66FF"/>
    <a:srgbClr val="00AEEA"/>
    <a:srgbClr val="FFFFFF"/>
    <a:srgbClr val="99CCCC"/>
    <a:srgbClr val="990000"/>
    <a:srgbClr val="A9D1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14" autoAdjust="0"/>
    <p:restoredTop sz="96481" autoAdjust="0"/>
  </p:normalViewPr>
  <p:slideViewPr>
    <p:cSldViewPr>
      <p:cViewPr>
        <p:scale>
          <a:sx n="88" d="100"/>
          <a:sy n="88" d="100"/>
        </p:scale>
        <p:origin x="33" y="801"/>
      </p:cViewPr>
      <p:guideLst>
        <p:guide orient="horz" pos="3080"/>
        <p:guide orient="horz" pos="486"/>
        <p:guide orient="horz" pos="2845"/>
        <p:guide orient="horz" pos="1393"/>
        <p:guide orient="horz" pos="1746"/>
        <p:guide orient="horz" pos="2245"/>
        <p:guide orient="horz" pos="1973"/>
        <p:guide pos="506"/>
        <p:guide pos="5284"/>
        <p:guide pos="2608"/>
      </p:guideLst>
    </p:cSldViewPr>
  </p:slideViewPr>
  <p:outlineViewPr>
    <p:cViewPr>
      <p:scale>
        <a:sx n="33" d="100"/>
        <a:sy n="33" d="100"/>
      </p:scale>
      <p:origin x="0" y="7308"/>
    </p:cViewPr>
  </p:outlineViewPr>
  <p:notesTextViewPr>
    <p:cViewPr>
      <p:scale>
        <a:sx n="3" d="2"/>
        <a:sy n="3" d="2"/>
      </p:scale>
      <p:origin x="0" y="0"/>
    </p:cViewPr>
  </p:notesTextViewPr>
  <p:sorterViewPr>
    <p:cViewPr>
      <p:scale>
        <a:sx n="150" d="100"/>
        <a:sy n="150" d="100"/>
      </p:scale>
      <p:origin x="0" y="1440"/>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atin typeface="Calibri" pitchFamily="34" charset="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atin typeface="Calibri" pitchFamily="34" charset="0"/>
                <a:ea typeface="宋体" pitchFamily="2" charset="-122"/>
              </a:defRPr>
            </a:lvl1pPr>
          </a:lstStyle>
          <a:p>
            <a:pPr>
              <a:defRPr/>
            </a:pPr>
            <a:fld id="{E73FC00E-6BFB-4608-9A91-43B3358BB33A}" type="datetimeFigureOut">
              <a:rPr lang="zh-CN" altLang="en-US"/>
              <a:pPr>
                <a:defRPr/>
              </a:pPr>
              <a:t>2019/2/19</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atin typeface="Calibri" pitchFamily="34" charset="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atin typeface="Calibri" pitchFamily="34" charset="0"/>
                <a:ea typeface="宋体" pitchFamily="2" charset="-122"/>
              </a:defRPr>
            </a:lvl1pPr>
          </a:lstStyle>
          <a:p>
            <a:pPr>
              <a:defRPr/>
            </a:pPr>
            <a:fld id="{50DB1281-ADFA-4A86-A8C6-4940C92465A9}" type="slidenum">
              <a:rPr lang="zh-CN" altLang="en-US"/>
              <a:pPr>
                <a:defRPr/>
              </a:pPr>
              <a:t>‹#›</a:t>
            </a:fld>
            <a:endParaRPr lang="en-US" altLang="zh-CN"/>
          </a:p>
        </p:txBody>
      </p:sp>
    </p:spTree>
    <p:extLst>
      <p:ext uri="{BB962C8B-B14F-4D97-AF65-F5344CB8AC3E}">
        <p14:creationId xmlns:p14="http://schemas.microsoft.com/office/powerpoint/2010/main" val="26760036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29252A-8443-4D49-A576-BBAF824B5ADF}" type="datetimeFigureOut">
              <a:rPr lang="en-US" smtClean="0"/>
              <a:t>2/19/2019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1537EB-E0C4-4D98-94A4-77115AFF100C}" type="slidenum">
              <a:rPr lang="en-US" smtClean="0"/>
              <a:t>‹#›</a:t>
            </a:fld>
            <a:endParaRPr lang="en-US"/>
          </a:p>
        </p:txBody>
      </p:sp>
    </p:spTree>
    <p:extLst>
      <p:ext uri="{BB962C8B-B14F-4D97-AF65-F5344CB8AC3E}">
        <p14:creationId xmlns:p14="http://schemas.microsoft.com/office/powerpoint/2010/main" val="2170745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8BACB35A-E179-454D-9907-A5D1F349910A}" type="slidenum">
              <a:rPr lang="zh-CN" altLang="en-US" smtClean="0">
                <a:solidFill>
                  <a:prstClr val="black"/>
                </a:solidFill>
              </a:rPr>
              <a:pPr>
                <a:defRPr/>
              </a:pPr>
              <a:t>5</a:t>
            </a:fld>
            <a:endParaRPr lang="zh-CN" altLang="en-US">
              <a:solidFill>
                <a:prstClr val="black"/>
              </a:solidFill>
            </a:endParaRPr>
          </a:p>
        </p:txBody>
      </p:sp>
    </p:spTree>
    <p:extLst>
      <p:ext uri="{BB962C8B-B14F-4D97-AF65-F5344CB8AC3E}">
        <p14:creationId xmlns:p14="http://schemas.microsoft.com/office/powerpoint/2010/main" val="998290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8BACB35A-E179-454D-9907-A5D1F349910A}" type="slidenum">
              <a:rPr lang="zh-CN" altLang="en-US" smtClean="0">
                <a:solidFill>
                  <a:prstClr val="black"/>
                </a:solidFill>
              </a:rPr>
              <a:pPr>
                <a:defRPr/>
              </a:pPr>
              <a:t>6</a:t>
            </a:fld>
            <a:endParaRPr lang="zh-CN" altLang="en-US">
              <a:solidFill>
                <a:prstClr val="black"/>
              </a:solidFill>
            </a:endParaRPr>
          </a:p>
        </p:txBody>
      </p:sp>
    </p:spTree>
    <p:extLst>
      <p:ext uri="{BB962C8B-B14F-4D97-AF65-F5344CB8AC3E}">
        <p14:creationId xmlns:p14="http://schemas.microsoft.com/office/powerpoint/2010/main" val="3601633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8BACB35A-E179-454D-9907-A5D1F349910A}" type="slidenum">
              <a:rPr lang="zh-CN" altLang="en-US" smtClean="0">
                <a:solidFill>
                  <a:prstClr val="black"/>
                </a:solidFill>
              </a:rPr>
              <a:pPr>
                <a:defRPr/>
              </a:pPr>
              <a:t>7</a:t>
            </a:fld>
            <a:endParaRPr lang="zh-CN" altLang="en-US">
              <a:solidFill>
                <a:prstClr val="black"/>
              </a:solidFill>
            </a:endParaRPr>
          </a:p>
        </p:txBody>
      </p:sp>
    </p:spTree>
    <p:extLst>
      <p:ext uri="{BB962C8B-B14F-4D97-AF65-F5344CB8AC3E}">
        <p14:creationId xmlns:p14="http://schemas.microsoft.com/office/powerpoint/2010/main" val="2825965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8BACB35A-E179-454D-9907-A5D1F349910A}" type="slidenum">
              <a:rPr lang="zh-CN" altLang="en-US" smtClean="0">
                <a:solidFill>
                  <a:prstClr val="black"/>
                </a:solidFill>
              </a:rPr>
              <a:pPr>
                <a:defRPr/>
              </a:pPr>
              <a:t>8</a:t>
            </a:fld>
            <a:endParaRPr lang="zh-CN" altLang="en-US">
              <a:solidFill>
                <a:prstClr val="black"/>
              </a:solidFill>
            </a:endParaRPr>
          </a:p>
        </p:txBody>
      </p:sp>
    </p:spTree>
    <p:extLst>
      <p:ext uri="{BB962C8B-B14F-4D97-AF65-F5344CB8AC3E}">
        <p14:creationId xmlns:p14="http://schemas.microsoft.com/office/powerpoint/2010/main" val="1468022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Title 3"/>
          <p:cNvSpPr>
            <a:spLocks noGrp="1"/>
          </p:cNvSpPr>
          <p:nvPr>
            <p:ph type="title"/>
          </p:nvPr>
        </p:nvSpPr>
        <p:spPr>
          <a:xfrm>
            <a:off x="683568" y="1923679"/>
            <a:ext cx="7399734" cy="720080"/>
          </a:xfrm>
          <a:prstGeom prst="rect">
            <a:avLst/>
          </a:prstGeom>
        </p:spPr>
        <p:txBody>
          <a:bodyPr/>
          <a:lstStyle>
            <a:lvl1pPr>
              <a:defRPr sz="3600" b="0" i="0" baseline="0">
                <a:solidFill>
                  <a:schemeClr val="tx1"/>
                </a:solidFill>
                <a:latin typeface="Segoe UI Light" panose="020B0502040204020203" pitchFamily="34" charset="0"/>
                <a:ea typeface="微软雅黑" panose="020B0503020204020204" pitchFamily="34" charset="-122"/>
              </a:defRPr>
            </a:lvl1pPr>
          </a:lstStyle>
          <a:p>
            <a:r>
              <a:rPr lang="en-US" dirty="0" smtClean="0"/>
              <a:t>Click to edit Master title style</a:t>
            </a:r>
            <a:endParaRPr lang="en-US" dirty="0"/>
          </a:p>
        </p:txBody>
      </p:sp>
      <p:sp>
        <p:nvSpPr>
          <p:cNvPr id="8" name="Content Placeholder 7"/>
          <p:cNvSpPr>
            <a:spLocks noGrp="1"/>
          </p:cNvSpPr>
          <p:nvPr>
            <p:ph sz="quarter" idx="10"/>
          </p:nvPr>
        </p:nvSpPr>
        <p:spPr>
          <a:xfrm>
            <a:off x="683568" y="2859782"/>
            <a:ext cx="4176960" cy="431279"/>
          </a:xfrm>
          <a:prstGeom prst="rect">
            <a:avLst/>
          </a:prstGeom>
        </p:spPr>
        <p:txBody>
          <a:bodyPr/>
          <a:lstStyle>
            <a:lvl1pPr marL="0" indent="0">
              <a:buNone/>
              <a:defRPr lang="en-US" sz="1800" b="0" baseline="0" dirty="0" smtClean="0">
                <a:solidFill>
                  <a:schemeClr val="tx1"/>
                </a:solidFill>
                <a:latin typeface="Segoe UI Light" panose="020B0502040204020203" pitchFamily="34" charset="0"/>
                <a:ea typeface="微软雅黑" panose="020B0503020204020204" pitchFamily="34" charset="-122"/>
                <a:cs typeface="+mj-cs"/>
              </a:defRPr>
            </a:lvl1pPr>
          </a:lstStyle>
          <a:p>
            <a:pPr lvl="0"/>
            <a:r>
              <a:rPr lang="en-US" dirty="0" smtClean="0"/>
              <a:t>Click to edit Master text styles</a:t>
            </a:r>
          </a:p>
        </p:txBody>
      </p:sp>
    </p:spTree>
    <p:extLst>
      <p:ext uri="{BB962C8B-B14F-4D97-AF65-F5344CB8AC3E}">
        <p14:creationId xmlns:p14="http://schemas.microsoft.com/office/powerpoint/2010/main" val="2114519045"/>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51520" y="195486"/>
            <a:ext cx="8640960" cy="576064"/>
          </a:xfrm>
          <a:prstGeom prst="rect">
            <a:avLst/>
          </a:prstGeom>
        </p:spPr>
        <p:txBody>
          <a:bodyPr>
            <a:normAutofit/>
          </a:bodyPr>
          <a:lstStyle>
            <a:lvl1pPr>
              <a:defRPr sz="2800" b="0" baseline="0">
                <a:solidFill>
                  <a:schemeClr val="tx1"/>
                </a:solidFill>
                <a:latin typeface="Segoe UI Light" panose="020B0502040204020203" pitchFamily="34" charset="0"/>
                <a:ea typeface="微软雅黑" panose="020B0503020204020204" pitchFamily="34" charset="-122"/>
              </a:defRPr>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51520" y="915566"/>
            <a:ext cx="8640960" cy="3816424"/>
          </a:xfrm>
          <a:prstGeom prst="rect">
            <a:avLst/>
          </a:prstGeom>
        </p:spPr>
        <p:txBody>
          <a:bodyPr>
            <a:normAutofit/>
          </a:bodyPr>
          <a:lstStyle>
            <a:lvl1pPr marL="342900" indent="-342900">
              <a:buClrTx/>
              <a:buSzPct val="80000"/>
              <a:buFont typeface="Wingdings" panose="05000000000000000000" pitchFamily="2" charset="2"/>
              <a:buChar char="à"/>
              <a:defRPr baseline="0">
                <a:solidFill>
                  <a:schemeClr val="tx1"/>
                </a:solidFill>
                <a:latin typeface="Segoe UI Light" panose="020B0502040204020203" pitchFamily="34" charset="0"/>
                <a:ea typeface="微软雅黑" panose="020B0503020204020204" pitchFamily="34" charset="-122"/>
              </a:defRPr>
            </a:lvl1pPr>
            <a:lvl2pPr marL="742950" indent="-285750">
              <a:buClrTx/>
              <a:buSzPct val="80000"/>
              <a:buFont typeface="Segoe UI Light" panose="020B0502040204020203" pitchFamily="34" charset="0"/>
              <a:buChar char="‒"/>
              <a:defRPr baseline="0">
                <a:solidFill>
                  <a:schemeClr val="tx1"/>
                </a:solidFill>
                <a:latin typeface="Segoe UI Light" panose="020B0502040204020203" pitchFamily="34" charset="0"/>
                <a:ea typeface="微软雅黑" panose="020B0503020204020204" pitchFamily="34" charset="-122"/>
              </a:defRPr>
            </a:lvl2pPr>
            <a:lvl3pPr>
              <a:defRPr baseline="0">
                <a:solidFill>
                  <a:schemeClr val="tx1"/>
                </a:solidFill>
                <a:latin typeface="Segoe UI Light" panose="020B0502040204020203" pitchFamily="34" charset="0"/>
                <a:ea typeface="微软雅黑" panose="020B0503020204020204" pitchFamily="34" charset="-122"/>
              </a:defRPr>
            </a:lvl3pPr>
            <a:lvl4pPr>
              <a:defRPr baseline="0">
                <a:solidFill>
                  <a:schemeClr val="tx1"/>
                </a:solidFill>
                <a:latin typeface="Segoe UI Light" panose="020B0502040204020203" pitchFamily="34" charset="0"/>
                <a:ea typeface="微软雅黑" panose="020B0503020204020204" pitchFamily="34" charset="-122"/>
              </a:defRPr>
            </a:lvl4pPr>
            <a:lvl5pPr>
              <a:defRPr baseline="0">
                <a:solidFill>
                  <a:schemeClr val="tx1"/>
                </a:solidFill>
                <a:latin typeface="Segoe UI Light" panose="020B0502040204020203" pitchFamily="34" charset="0"/>
                <a:ea typeface="微软雅黑" panose="020B0503020204020204" pitchFamily="34" charset="-122"/>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09578456"/>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9" name="Group 83"/>
          <p:cNvGrpSpPr>
            <a:grpSpLocks/>
          </p:cNvGrpSpPr>
          <p:nvPr userDrawn="1"/>
        </p:nvGrpSpPr>
        <p:grpSpPr bwMode="auto">
          <a:xfrm>
            <a:off x="9324975" y="1434821"/>
            <a:ext cx="922338" cy="2623706"/>
            <a:chOff x="5839" y="2155"/>
            <a:chExt cx="581" cy="2204"/>
          </a:xfrm>
        </p:grpSpPr>
        <p:sp>
          <p:nvSpPr>
            <p:cNvPr id="10" name="Rectangle 84"/>
            <p:cNvSpPr>
              <a:spLocks noChangeArrowheads="1"/>
            </p:cNvSpPr>
            <p:nvPr/>
          </p:nvSpPr>
          <p:spPr bwMode="auto">
            <a:xfrm>
              <a:off x="5839" y="2155"/>
              <a:ext cx="581" cy="2204"/>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91425" tIns="45712" rIns="91425" bIns="45712" anchor="ctr">
              <a:spAutoFit/>
            </a:bodyPr>
            <a:lstStyle/>
            <a:p>
              <a:endParaRPr lang="zh-CN" altLang="en-US"/>
            </a:p>
          </p:txBody>
        </p:sp>
        <p:grpSp>
          <p:nvGrpSpPr>
            <p:cNvPr id="11" name="Group 85"/>
            <p:cNvGrpSpPr>
              <a:grpSpLocks/>
            </p:cNvGrpSpPr>
            <p:nvPr/>
          </p:nvGrpSpPr>
          <p:grpSpPr bwMode="auto">
            <a:xfrm>
              <a:off x="5893" y="2387"/>
              <a:ext cx="466" cy="115"/>
              <a:chOff x="5893" y="2387"/>
              <a:chExt cx="466" cy="115"/>
            </a:xfrm>
          </p:grpSpPr>
          <p:sp>
            <p:nvSpPr>
              <p:cNvPr id="74" name="Rectangle 86"/>
              <p:cNvSpPr>
                <a:spLocks noChangeArrowheads="1"/>
              </p:cNvSpPr>
              <p:nvPr/>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5" name="Rectangle 87"/>
              <p:cNvSpPr>
                <a:spLocks noChangeArrowheads="1"/>
              </p:cNvSpPr>
              <p:nvPr/>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6" name="Rectangle 88"/>
              <p:cNvSpPr>
                <a:spLocks noChangeArrowheads="1"/>
              </p:cNvSpPr>
              <p:nvPr/>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7" name="Rectangle 89"/>
              <p:cNvSpPr>
                <a:spLocks noChangeArrowheads="1"/>
              </p:cNvSpPr>
              <p:nvPr/>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2" name="Group 90"/>
            <p:cNvGrpSpPr>
              <a:grpSpLocks/>
            </p:cNvGrpSpPr>
            <p:nvPr/>
          </p:nvGrpSpPr>
          <p:grpSpPr bwMode="auto">
            <a:xfrm>
              <a:off x="5893" y="2523"/>
              <a:ext cx="466" cy="115"/>
              <a:chOff x="5893" y="2523"/>
              <a:chExt cx="466" cy="115"/>
            </a:xfrm>
          </p:grpSpPr>
          <p:sp>
            <p:nvSpPr>
              <p:cNvPr id="70" name="Rectangle 91"/>
              <p:cNvSpPr>
                <a:spLocks noChangeArrowheads="1"/>
              </p:cNvSpPr>
              <p:nvPr/>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1" name="Rectangle 92"/>
              <p:cNvSpPr>
                <a:spLocks noChangeArrowheads="1"/>
              </p:cNvSpPr>
              <p:nvPr/>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2" name="Rectangle 93"/>
              <p:cNvSpPr>
                <a:spLocks noChangeArrowheads="1"/>
              </p:cNvSpPr>
              <p:nvPr/>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73" name="Rectangle 94"/>
              <p:cNvSpPr>
                <a:spLocks noChangeArrowheads="1"/>
              </p:cNvSpPr>
              <p:nvPr/>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5" name="Group 95"/>
            <p:cNvGrpSpPr>
              <a:grpSpLocks/>
            </p:cNvGrpSpPr>
            <p:nvPr/>
          </p:nvGrpSpPr>
          <p:grpSpPr bwMode="auto">
            <a:xfrm>
              <a:off x="5893" y="2659"/>
              <a:ext cx="466" cy="115"/>
              <a:chOff x="5893" y="2659"/>
              <a:chExt cx="466" cy="115"/>
            </a:xfrm>
          </p:grpSpPr>
          <p:sp>
            <p:nvSpPr>
              <p:cNvPr id="66" name="Rectangle 96"/>
              <p:cNvSpPr>
                <a:spLocks noChangeArrowheads="1"/>
              </p:cNvSpPr>
              <p:nvPr/>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7" name="Rectangle 97"/>
              <p:cNvSpPr>
                <a:spLocks noChangeArrowheads="1"/>
              </p:cNvSpPr>
              <p:nvPr/>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8" name="Rectangle 98"/>
              <p:cNvSpPr>
                <a:spLocks noChangeArrowheads="1"/>
              </p:cNvSpPr>
              <p:nvPr/>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9" name="Rectangle 99"/>
              <p:cNvSpPr>
                <a:spLocks noChangeArrowheads="1"/>
              </p:cNvSpPr>
              <p:nvPr/>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6" name="Group 100"/>
            <p:cNvGrpSpPr>
              <a:grpSpLocks/>
            </p:cNvGrpSpPr>
            <p:nvPr/>
          </p:nvGrpSpPr>
          <p:grpSpPr bwMode="auto">
            <a:xfrm>
              <a:off x="5893" y="2251"/>
              <a:ext cx="466" cy="119"/>
              <a:chOff x="5893" y="2251"/>
              <a:chExt cx="466" cy="119"/>
            </a:xfrm>
          </p:grpSpPr>
          <p:sp>
            <p:nvSpPr>
              <p:cNvPr id="62" name="Rectangle 101"/>
              <p:cNvSpPr>
                <a:spLocks noChangeArrowheads="1"/>
              </p:cNvSpPr>
              <p:nvPr/>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3" name="Rectangle 102"/>
              <p:cNvSpPr>
                <a:spLocks noChangeArrowheads="1"/>
              </p:cNvSpPr>
              <p:nvPr/>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4" name="Rectangle 103"/>
              <p:cNvSpPr>
                <a:spLocks noChangeArrowheads="1"/>
              </p:cNvSpPr>
              <p:nvPr/>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5" name="Rectangle 104"/>
              <p:cNvSpPr>
                <a:spLocks noChangeArrowheads="1"/>
              </p:cNvSpPr>
              <p:nvPr/>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7" name="Group 105"/>
            <p:cNvGrpSpPr>
              <a:grpSpLocks/>
            </p:cNvGrpSpPr>
            <p:nvPr/>
          </p:nvGrpSpPr>
          <p:grpSpPr bwMode="auto">
            <a:xfrm>
              <a:off x="5893" y="2886"/>
              <a:ext cx="466" cy="115"/>
              <a:chOff x="5893" y="2886"/>
              <a:chExt cx="466" cy="115"/>
            </a:xfrm>
          </p:grpSpPr>
          <p:sp>
            <p:nvSpPr>
              <p:cNvPr id="58" name="Rectangle 106"/>
              <p:cNvSpPr>
                <a:spLocks noChangeArrowheads="1"/>
              </p:cNvSpPr>
              <p:nvPr/>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9" name="Rectangle 107"/>
              <p:cNvSpPr>
                <a:spLocks noChangeArrowheads="1"/>
              </p:cNvSpPr>
              <p:nvPr/>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0" name="Rectangle 108"/>
              <p:cNvSpPr>
                <a:spLocks noChangeArrowheads="1"/>
              </p:cNvSpPr>
              <p:nvPr/>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61" name="Rectangle 109"/>
              <p:cNvSpPr>
                <a:spLocks noChangeArrowheads="1"/>
              </p:cNvSpPr>
              <p:nvPr/>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8" name="Group 110"/>
            <p:cNvGrpSpPr>
              <a:grpSpLocks/>
            </p:cNvGrpSpPr>
            <p:nvPr/>
          </p:nvGrpSpPr>
          <p:grpSpPr bwMode="auto">
            <a:xfrm>
              <a:off x="5893" y="3022"/>
              <a:ext cx="466" cy="115"/>
              <a:chOff x="5893" y="3022"/>
              <a:chExt cx="466" cy="115"/>
            </a:xfrm>
          </p:grpSpPr>
          <p:sp>
            <p:nvSpPr>
              <p:cNvPr id="54" name="Rectangle 111"/>
              <p:cNvSpPr>
                <a:spLocks noChangeArrowheads="1"/>
              </p:cNvSpPr>
              <p:nvPr/>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5" name="Rectangle 112"/>
              <p:cNvSpPr>
                <a:spLocks noChangeArrowheads="1"/>
              </p:cNvSpPr>
              <p:nvPr/>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6" name="Rectangle 113"/>
              <p:cNvSpPr>
                <a:spLocks noChangeArrowheads="1"/>
              </p:cNvSpPr>
              <p:nvPr/>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7" name="Rectangle 114"/>
              <p:cNvSpPr>
                <a:spLocks noChangeArrowheads="1"/>
              </p:cNvSpPr>
              <p:nvPr/>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9" name="Group 115"/>
            <p:cNvGrpSpPr>
              <a:grpSpLocks/>
            </p:cNvGrpSpPr>
            <p:nvPr/>
          </p:nvGrpSpPr>
          <p:grpSpPr bwMode="auto">
            <a:xfrm>
              <a:off x="5893" y="3158"/>
              <a:ext cx="466" cy="115"/>
              <a:chOff x="5893" y="3158"/>
              <a:chExt cx="466" cy="115"/>
            </a:xfrm>
          </p:grpSpPr>
          <p:sp>
            <p:nvSpPr>
              <p:cNvPr id="50" name="Rectangle 116"/>
              <p:cNvSpPr>
                <a:spLocks noChangeArrowheads="1"/>
              </p:cNvSpPr>
              <p:nvPr/>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1" name="Rectangle 117"/>
              <p:cNvSpPr>
                <a:spLocks noChangeArrowheads="1"/>
              </p:cNvSpPr>
              <p:nvPr/>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2" name="Rectangle 118"/>
              <p:cNvSpPr>
                <a:spLocks noChangeArrowheads="1"/>
              </p:cNvSpPr>
              <p:nvPr/>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53" name="Rectangle 119"/>
              <p:cNvSpPr>
                <a:spLocks noChangeArrowheads="1"/>
              </p:cNvSpPr>
              <p:nvPr/>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0" name="Group 120"/>
            <p:cNvGrpSpPr>
              <a:grpSpLocks/>
            </p:cNvGrpSpPr>
            <p:nvPr/>
          </p:nvGrpSpPr>
          <p:grpSpPr bwMode="auto">
            <a:xfrm>
              <a:off x="5893" y="3385"/>
              <a:ext cx="466" cy="115"/>
              <a:chOff x="5893" y="3385"/>
              <a:chExt cx="466" cy="115"/>
            </a:xfrm>
          </p:grpSpPr>
          <p:sp>
            <p:nvSpPr>
              <p:cNvPr id="46" name="Rectangle 121"/>
              <p:cNvSpPr>
                <a:spLocks noChangeArrowheads="1"/>
              </p:cNvSpPr>
              <p:nvPr/>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7" name="Rectangle 122"/>
              <p:cNvSpPr>
                <a:spLocks noChangeArrowheads="1"/>
              </p:cNvSpPr>
              <p:nvPr/>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8" name="Rectangle 123"/>
              <p:cNvSpPr>
                <a:spLocks noChangeArrowheads="1"/>
              </p:cNvSpPr>
              <p:nvPr/>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9" name="Rectangle 124"/>
              <p:cNvSpPr>
                <a:spLocks noChangeArrowheads="1"/>
              </p:cNvSpPr>
              <p:nvPr/>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1" name="Group 125"/>
            <p:cNvGrpSpPr>
              <a:grpSpLocks/>
            </p:cNvGrpSpPr>
            <p:nvPr/>
          </p:nvGrpSpPr>
          <p:grpSpPr bwMode="auto">
            <a:xfrm>
              <a:off x="5893" y="3521"/>
              <a:ext cx="466" cy="115"/>
              <a:chOff x="5893" y="3521"/>
              <a:chExt cx="466" cy="115"/>
            </a:xfrm>
          </p:grpSpPr>
          <p:sp>
            <p:nvSpPr>
              <p:cNvPr id="42" name="Rectangle 126"/>
              <p:cNvSpPr>
                <a:spLocks noChangeArrowheads="1"/>
              </p:cNvSpPr>
              <p:nvPr/>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3" name="Rectangle 127"/>
              <p:cNvSpPr>
                <a:spLocks noChangeArrowheads="1"/>
              </p:cNvSpPr>
              <p:nvPr/>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4" name="Rectangle 128"/>
              <p:cNvSpPr>
                <a:spLocks noChangeArrowheads="1"/>
              </p:cNvSpPr>
              <p:nvPr/>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5" name="Rectangle 129"/>
              <p:cNvSpPr>
                <a:spLocks noChangeArrowheads="1"/>
              </p:cNvSpPr>
              <p:nvPr/>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2" name="Group 130"/>
            <p:cNvGrpSpPr>
              <a:grpSpLocks/>
            </p:cNvGrpSpPr>
            <p:nvPr/>
          </p:nvGrpSpPr>
          <p:grpSpPr bwMode="auto">
            <a:xfrm>
              <a:off x="5893" y="3657"/>
              <a:ext cx="466" cy="115"/>
              <a:chOff x="5893" y="3657"/>
              <a:chExt cx="466" cy="115"/>
            </a:xfrm>
          </p:grpSpPr>
          <p:sp>
            <p:nvSpPr>
              <p:cNvPr id="38" name="Rectangle 131"/>
              <p:cNvSpPr>
                <a:spLocks noChangeArrowheads="1"/>
              </p:cNvSpPr>
              <p:nvPr/>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9" name="Rectangle 132"/>
              <p:cNvSpPr>
                <a:spLocks noChangeArrowheads="1"/>
              </p:cNvSpPr>
              <p:nvPr/>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0" name="Rectangle 133"/>
              <p:cNvSpPr>
                <a:spLocks noChangeArrowheads="1"/>
              </p:cNvSpPr>
              <p:nvPr/>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41" name="Rectangle 134"/>
              <p:cNvSpPr>
                <a:spLocks noChangeArrowheads="1"/>
              </p:cNvSpPr>
              <p:nvPr/>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3" name="Group 135"/>
            <p:cNvGrpSpPr>
              <a:grpSpLocks/>
            </p:cNvGrpSpPr>
            <p:nvPr/>
          </p:nvGrpSpPr>
          <p:grpSpPr bwMode="auto">
            <a:xfrm>
              <a:off x="5893" y="3884"/>
              <a:ext cx="466" cy="115"/>
              <a:chOff x="5893" y="3884"/>
              <a:chExt cx="466" cy="115"/>
            </a:xfrm>
          </p:grpSpPr>
          <p:sp>
            <p:nvSpPr>
              <p:cNvPr id="34" name="Rectangle 136"/>
              <p:cNvSpPr>
                <a:spLocks noChangeArrowheads="1"/>
              </p:cNvSpPr>
              <p:nvPr/>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5" name="Rectangle 137"/>
              <p:cNvSpPr>
                <a:spLocks noChangeArrowheads="1"/>
              </p:cNvSpPr>
              <p:nvPr/>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6" name="Rectangle 138"/>
              <p:cNvSpPr>
                <a:spLocks noChangeArrowheads="1"/>
              </p:cNvSpPr>
              <p:nvPr/>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7" name="Rectangle 139"/>
              <p:cNvSpPr>
                <a:spLocks noChangeArrowheads="1"/>
              </p:cNvSpPr>
              <p:nvPr/>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4" name="Group 140"/>
            <p:cNvGrpSpPr>
              <a:grpSpLocks/>
            </p:cNvGrpSpPr>
            <p:nvPr/>
          </p:nvGrpSpPr>
          <p:grpSpPr bwMode="auto">
            <a:xfrm>
              <a:off x="5893" y="4026"/>
              <a:ext cx="466" cy="115"/>
              <a:chOff x="5893" y="4026"/>
              <a:chExt cx="466" cy="115"/>
            </a:xfrm>
          </p:grpSpPr>
          <p:sp>
            <p:nvSpPr>
              <p:cNvPr id="30" name="Rectangle 141"/>
              <p:cNvSpPr>
                <a:spLocks noChangeArrowheads="1"/>
              </p:cNvSpPr>
              <p:nvPr/>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1" name="Rectangle 142"/>
              <p:cNvSpPr>
                <a:spLocks noChangeArrowheads="1"/>
              </p:cNvSpPr>
              <p:nvPr/>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2" name="Rectangle 143"/>
              <p:cNvSpPr>
                <a:spLocks noChangeArrowheads="1"/>
              </p:cNvSpPr>
              <p:nvPr/>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33" name="Rectangle 144"/>
              <p:cNvSpPr>
                <a:spLocks noChangeArrowheads="1"/>
              </p:cNvSpPr>
              <p:nvPr/>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25" name="Group 145"/>
            <p:cNvGrpSpPr>
              <a:grpSpLocks/>
            </p:cNvGrpSpPr>
            <p:nvPr/>
          </p:nvGrpSpPr>
          <p:grpSpPr bwMode="auto">
            <a:xfrm>
              <a:off x="5893" y="4167"/>
              <a:ext cx="466" cy="115"/>
              <a:chOff x="5893" y="4167"/>
              <a:chExt cx="466" cy="115"/>
            </a:xfrm>
          </p:grpSpPr>
          <p:sp>
            <p:nvSpPr>
              <p:cNvPr id="26" name="Rectangle 146"/>
              <p:cNvSpPr>
                <a:spLocks noChangeArrowheads="1"/>
              </p:cNvSpPr>
              <p:nvPr/>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7" name="Rectangle 147"/>
              <p:cNvSpPr>
                <a:spLocks noChangeArrowheads="1"/>
              </p:cNvSpPr>
              <p:nvPr/>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8" name="Rectangle 148"/>
              <p:cNvSpPr>
                <a:spLocks noChangeArrowheads="1"/>
              </p:cNvSpPr>
              <p:nvPr/>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9" name="Rectangle 149"/>
              <p:cNvSpPr>
                <a:spLocks noChangeArrowheads="1"/>
              </p:cNvSpPr>
              <p:nvPr/>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Tree>
    <p:extLst>
      <p:ext uri="{BB962C8B-B14F-4D97-AF65-F5344CB8AC3E}">
        <p14:creationId xmlns:p14="http://schemas.microsoft.com/office/powerpoint/2010/main" val="3212553245"/>
      </p:ext>
    </p:extLst>
  </p:cSld>
  <p:clrMap bg1="lt1" tx1="dk1" bg2="lt2" tx2="dk2" accent1="accent1" accent2="accent2" accent3="accent3" accent4="accent4" accent5="accent5" accent6="accent6" hlink="hlink" folHlink="folHlink"/>
  <p:sldLayoutIdLst>
    <p:sldLayoutId id="2147483972" r:id="rId1"/>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chemeClr val="tx1"/>
          </a:solidFill>
          <a:latin typeface="黑体" pitchFamily="49" charset="-122"/>
          <a:ea typeface="黑体" pitchFamily="49" charset="-122"/>
          <a:cs typeface="+mj-cs"/>
        </a:defRPr>
      </a:lvl1pPr>
      <a:lvl2pPr algn="l" rtl="0" eaLnBrk="1" fontAlgn="base" hangingPunct="1">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53" name="Group 83"/>
          <p:cNvGrpSpPr>
            <a:grpSpLocks/>
          </p:cNvGrpSpPr>
          <p:nvPr userDrawn="1"/>
        </p:nvGrpSpPr>
        <p:grpSpPr bwMode="auto">
          <a:xfrm>
            <a:off x="9324975" y="1434821"/>
            <a:ext cx="922338" cy="2623706"/>
            <a:chOff x="5839" y="2155"/>
            <a:chExt cx="581" cy="2204"/>
          </a:xfrm>
        </p:grpSpPr>
        <p:sp>
          <p:nvSpPr>
            <p:cNvPr id="154" name="Rectangle 84"/>
            <p:cNvSpPr>
              <a:spLocks noChangeArrowheads="1"/>
            </p:cNvSpPr>
            <p:nvPr/>
          </p:nvSpPr>
          <p:spPr bwMode="auto">
            <a:xfrm>
              <a:off x="5839" y="2155"/>
              <a:ext cx="581" cy="2204"/>
            </a:xfrm>
            <a:prstGeom prst="rect">
              <a:avLst/>
            </a:prstGeom>
            <a:solidFill>
              <a:srgbClr val="FFFFFF"/>
            </a:solidFill>
            <a:ln>
              <a:noFill/>
            </a:ln>
            <a:effectLst/>
            <a:extLs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91425" tIns="45712" rIns="91425" bIns="45712" anchor="ctr">
              <a:spAutoFit/>
            </a:bodyPr>
            <a:lstStyle/>
            <a:p>
              <a:endParaRPr lang="zh-CN" altLang="en-US"/>
            </a:p>
          </p:txBody>
        </p:sp>
        <p:grpSp>
          <p:nvGrpSpPr>
            <p:cNvPr id="155" name="Group 85"/>
            <p:cNvGrpSpPr>
              <a:grpSpLocks/>
            </p:cNvGrpSpPr>
            <p:nvPr/>
          </p:nvGrpSpPr>
          <p:grpSpPr bwMode="auto">
            <a:xfrm>
              <a:off x="5893" y="2387"/>
              <a:ext cx="466" cy="115"/>
              <a:chOff x="5893" y="2387"/>
              <a:chExt cx="466" cy="115"/>
            </a:xfrm>
          </p:grpSpPr>
          <p:sp>
            <p:nvSpPr>
              <p:cNvPr id="216" name="Rectangle 86"/>
              <p:cNvSpPr>
                <a:spLocks noChangeArrowheads="1"/>
              </p:cNvSpPr>
              <p:nvPr/>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7" name="Rectangle 87"/>
              <p:cNvSpPr>
                <a:spLocks noChangeArrowheads="1"/>
              </p:cNvSpPr>
              <p:nvPr/>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8" name="Rectangle 88"/>
              <p:cNvSpPr>
                <a:spLocks noChangeArrowheads="1"/>
              </p:cNvSpPr>
              <p:nvPr/>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9" name="Rectangle 89"/>
              <p:cNvSpPr>
                <a:spLocks noChangeArrowheads="1"/>
              </p:cNvSpPr>
              <p:nvPr/>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56" name="Group 90"/>
            <p:cNvGrpSpPr>
              <a:grpSpLocks/>
            </p:cNvGrpSpPr>
            <p:nvPr/>
          </p:nvGrpSpPr>
          <p:grpSpPr bwMode="auto">
            <a:xfrm>
              <a:off x="5893" y="2523"/>
              <a:ext cx="466" cy="115"/>
              <a:chOff x="5893" y="2523"/>
              <a:chExt cx="466" cy="115"/>
            </a:xfrm>
          </p:grpSpPr>
          <p:sp>
            <p:nvSpPr>
              <p:cNvPr id="212" name="Rectangle 91"/>
              <p:cNvSpPr>
                <a:spLocks noChangeArrowheads="1"/>
              </p:cNvSpPr>
              <p:nvPr/>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3" name="Rectangle 92"/>
              <p:cNvSpPr>
                <a:spLocks noChangeArrowheads="1"/>
              </p:cNvSpPr>
              <p:nvPr/>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4" name="Rectangle 93"/>
              <p:cNvSpPr>
                <a:spLocks noChangeArrowheads="1"/>
              </p:cNvSpPr>
              <p:nvPr/>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5" name="Rectangle 94"/>
              <p:cNvSpPr>
                <a:spLocks noChangeArrowheads="1"/>
              </p:cNvSpPr>
              <p:nvPr/>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57" name="Group 95"/>
            <p:cNvGrpSpPr>
              <a:grpSpLocks/>
            </p:cNvGrpSpPr>
            <p:nvPr/>
          </p:nvGrpSpPr>
          <p:grpSpPr bwMode="auto">
            <a:xfrm>
              <a:off x="5893" y="2659"/>
              <a:ext cx="466" cy="115"/>
              <a:chOff x="5893" y="2659"/>
              <a:chExt cx="466" cy="115"/>
            </a:xfrm>
          </p:grpSpPr>
          <p:sp>
            <p:nvSpPr>
              <p:cNvPr id="208" name="Rectangle 96"/>
              <p:cNvSpPr>
                <a:spLocks noChangeArrowheads="1"/>
              </p:cNvSpPr>
              <p:nvPr/>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9" name="Rectangle 97"/>
              <p:cNvSpPr>
                <a:spLocks noChangeArrowheads="1"/>
              </p:cNvSpPr>
              <p:nvPr/>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0" name="Rectangle 98"/>
              <p:cNvSpPr>
                <a:spLocks noChangeArrowheads="1"/>
              </p:cNvSpPr>
              <p:nvPr/>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11" name="Rectangle 99"/>
              <p:cNvSpPr>
                <a:spLocks noChangeArrowheads="1"/>
              </p:cNvSpPr>
              <p:nvPr/>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58" name="Group 100"/>
            <p:cNvGrpSpPr>
              <a:grpSpLocks/>
            </p:cNvGrpSpPr>
            <p:nvPr/>
          </p:nvGrpSpPr>
          <p:grpSpPr bwMode="auto">
            <a:xfrm>
              <a:off x="5893" y="2251"/>
              <a:ext cx="466" cy="119"/>
              <a:chOff x="5893" y="2251"/>
              <a:chExt cx="466" cy="119"/>
            </a:xfrm>
          </p:grpSpPr>
          <p:sp>
            <p:nvSpPr>
              <p:cNvPr id="204" name="Rectangle 101"/>
              <p:cNvSpPr>
                <a:spLocks noChangeArrowheads="1"/>
              </p:cNvSpPr>
              <p:nvPr/>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5" name="Rectangle 102"/>
              <p:cNvSpPr>
                <a:spLocks noChangeArrowheads="1"/>
              </p:cNvSpPr>
              <p:nvPr/>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6" name="Rectangle 103"/>
              <p:cNvSpPr>
                <a:spLocks noChangeArrowheads="1"/>
              </p:cNvSpPr>
              <p:nvPr/>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7" name="Rectangle 104"/>
              <p:cNvSpPr>
                <a:spLocks noChangeArrowheads="1"/>
              </p:cNvSpPr>
              <p:nvPr/>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59" name="Group 105"/>
            <p:cNvGrpSpPr>
              <a:grpSpLocks/>
            </p:cNvGrpSpPr>
            <p:nvPr/>
          </p:nvGrpSpPr>
          <p:grpSpPr bwMode="auto">
            <a:xfrm>
              <a:off x="5893" y="2886"/>
              <a:ext cx="466" cy="115"/>
              <a:chOff x="5893" y="2886"/>
              <a:chExt cx="466" cy="115"/>
            </a:xfrm>
          </p:grpSpPr>
          <p:sp>
            <p:nvSpPr>
              <p:cNvPr id="200" name="Rectangle 106"/>
              <p:cNvSpPr>
                <a:spLocks noChangeArrowheads="1"/>
              </p:cNvSpPr>
              <p:nvPr/>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1" name="Rectangle 107"/>
              <p:cNvSpPr>
                <a:spLocks noChangeArrowheads="1"/>
              </p:cNvSpPr>
              <p:nvPr/>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2" name="Rectangle 108"/>
              <p:cNvSpPr>
                <a:spLocks noChangeArrowheads="1"/>
              </p:cNvSpPr>
              <p:nvPr/>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203" name="Rectangle 109"/>
              <p:cNvSpPr>
                <a:spLocks noChangeArrowheads="1"/>
              </p:cNvSpPr>
              <p:nvPr/>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60" name="Group 110"/>
            <p:cNvGrpSpPr>
              <a:grpSpLocks/>
            </p:cNvGrpSpPr>
            <p:nvPr/>
          </p:nvGrpSpPr>
          <p:grpSpPr bwMode="auto">
            <a:xfrm>
              <a:off x="5893" y="3022"/>
              <a:ext cx="466" cy="115"/>
              <a:chOff x="5893" y="3022"/>
              <a:chExt cx="466" cy="115"/>
            </a:xfrm>
          </p:grpSpPr>
          <p:sp>
            <p:nvSpPr>
              <p:cNvPr id="196" name="Rectangle 111"/>
              <p:cNvSpPr>
                <a:spLocks noChangeArrowheads="1"/>
              </p:cNvSpPr>
              <p:nvPr/>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97" name="Rectangle 112"/>
              <p:cNvSpPr>
                <a:spLocks noChangeArrowheads="1"/>
              </p:cNvSpPr>
              <p:nvPr/>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98" name="Rectangle 113"/>
              <p:cNvSpPr>
                <a:spLocks noChangeArrowheads="1"/>
              </p:cNvSpPr>
              <p:nvPr/>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99" name="Rectangle 114"/>
              <p:cNvSpPr>
                <a:spLocks noChangeArrowheads="1"/>
              </p:cNvSpPr>
              <p:nvPr/>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61" name="Group 115"/>
            <p:cNvGrpSpPr>
              <a:grpSpLocks/>
            </p:cNvGrpSpPr>
            <p:nvPr/>
          </p:nvGrpSpPr>
          <p:grpSpPr bwMode="auto">
            <a:xfrm>
              <a:off x="5893" y="3158"/>
              <a:ext cx="466" cy="115"/>
              <a:chOff x="5893" y="3158"/>
              <a:chExt cx="466" cy="115"/>
            </a:xfrm>
          </p:grpSpPr>
          <p:sp>
            <p:nvSpPr>
              <p:cNvPr id="192" name="Rectangle 116"/>
              <p:cNvSpPr>
                <a:spLocks noChangeArrowheads="1"/>
              </p:cNvSpPr>
              <p:nvPr/>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93" name="Rectangle 117"/>
              <p:cNvSpPr>
                <a:spLocks noChangeArrowheads="1"/>
              </p:cNvSpPr>
              <p:nvPr/>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94" name="Rectangle 118"/>
              <p:cNvSpPr>
                <a:spLocks noChangeArrowheads="1"/>
              </p:cNvSpPr>
              <p:nvPr/>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95" name="Rectangle 119"/>
              <p:cNvSpPr>
                <a:spLocks noChangeArrowheads="1"/>
              </p:cNvSpPr>
              <p:nvPr/>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62" name="Group 120"/>
            <p:cNvGrpSpPr>
              <a:grpSpLocks/>
            </p:cNvGrpSpPr>
            <p:nvPr/>
          </p:nvGrpSpPr>
          <p:grpSpPr bwMode="auto">
            <a:xfrm>
              <a:off x="5893" y="3385"/>
              <a:ext cx="466" cy="115"/>
              <a:chOff x="5893" y="3385"/>
              <a:chExt cx="466" cy="115"/>
            </a:xfrm>
          </p:grpSpPr>
          <p:sp>
            <p:nvSpPr>
              <p:cNvPr id="188" name="Rectangle 121"/>
              <p:cNvSpPr>
                <a:spLocks noChangeArrowheads="1"/>
              </p:cNvSpPr>
              <p:nvPr/>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89" name="Rectangle 122"/>
              <p:cNvSpPr>
                <a:spLocks noChangeArrowheads="1"/>
              </p:cNvSpPr>
              <p:nvPr/>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90" name="Rectangle 123"/>
              <p:cNvSpPr>
                <a:spLocks noChangeArrowheads="1"/>
              </p:cNvSpPr>
              <p:nvPr/>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91" name="Rectangle 124"/>
              <p:cNvSpPr>
                <a:spLocks noChangeArrowheads="1"/>
              </p:cNvSpPr>
              <p:nvPr/>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63" name="Group 125"/>
            <p:cNvGrpSpPr>
              <a:grpSpLocks/>
            </p:cNvGrpSpPr>
            <p:nvPr/>
          </p:nvGrpSpPr>
          <p:grpSpPr bwMode="auto">
            <a:xfrm>
              <a:off x="5893" y="3521"/>
              <a:ext cx="466" cy="115"/>
              <a:chOff x="5893" y="3521"/>
              <a:chExt cx="466" cy="115"/>
            </a:xfrm>
          </p:grpSpPr>
          <p:sp>
            <p:nvSpPr>
              <p:cNvPr id="184" name="Rectangle 126"/>
              <p:cNvSpPr>
                <a:spLocks noChangeArrowheads="1"/>
              </p:cNvSpPr>
              <p:nvPr/>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85" name="Rectangle 127"/>
              <p:cNvSpPr>
                <a:spLocks noChangeArrowheads="1"/>
              </p:cNvSpPr>
              <p:nvPr/>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86" name="Rectangle 128"/>
              <p:cNvSpPr>
                <a:spLocks noChangeArrowheads="1"/>
              </p:cNvSpPr>
              <p:nvPr/>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87" name="Rectangle 129"/>
              <p:cNvSpPr>
                <a:spLocks noChangeArrowheads="1"/>
              </p:cNvSpPr>
              <p:nvPr/>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64" name="Group 130"/>
            <p:cNvGrpSpPr>
              <a:grpSpLocks/>
            </p:cNvGrpSpPr>
            <p:nvPr/>
          </p:nvGrpSpPr>
          <p:grpSpPr bwMode="auto">
            <a:xfrm>
              <a:off x="5893" y="3657"/>
              <a:ext cx="466" cy="115"/>
              <a:chOff x="5893" y="3657"/>
              <a:chExt cx="466" cy="115"/>
            </a:xfrm>
          </p:grpSpPr>
          <p:sp>
            <p:nvSpPr>
              <p:cNvPr id="180" name="Rectangle 131"/>
              <p:cNvSpPr>
                <a:spLocks noChangeArrowheads="1"/>
              </p:cNvSpPr>
              <p:nvPr/>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81" name="Rectangle 132"/>
              <p:cNvSpPr>
                <a:spLocks noChangeArrowheads="1"/>
              </p:cNvSpPr>
              <p:nvPr/>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82" name="Rectangle 133"/>
              <p:cNvSpPr>
                <a:spLocks noChangeArrowheads="1"/>
              </p:cNvSpPr>
              <p:nvPr/>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83" name="Rectangle 134"/>
              <p:cNvSpPr>
                <a:spLocks noChangeArrowheads="1"/>
              </p:cNvSpPr>
              <p:nvPr/>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65" name="Group 135"/>
            <p:cNvGrpSpPr>
              <a:grpSpLocks/>
            </p:cNvGrpSpPr>
            <p:nvPr/>
          </p:nvGrpSpPr>
          <p:grpSpPr bwMode="auto">
            <a:xfrm>
              <a:off x="5893" y="3884"/>
              <a:ext cx="466" cy="115"/>
              <a:chOff x="5893" y="3884"/>
              <a:chExt cx="466" cy="115"/>
            </a:xfrm>
          </p:grpSpPr>
          <p:sp>
            <p:nvSpPr>
              <p:cNvPr id="176" name="Rectangle 136"/>
              <p:cNvSpPr>
                <a:spLocks noChangeArrowheads="1"/>
              </p:cNvSpPr>
              <p:nvPr/>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77" name="Rectangle 137"/>
              <p:cNvSpPr>
                <a:spLocks noChangeArrowheads="1"/>
              </p:cNvSpPr>
              <p:nvPr/>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78" name="Rectangle 138"/>
              <p:cNvSpPr>
                <a:spLocks noChangeArrowheads="1"/>
              </p:cNvSpPr>
              <p:nvPr/>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79" name="Rectangle 139"/>
              <p:cNvSpPr>
                <a:spLocks noChangeArrowheads="1"/>
              </p:cNvSpPr>
              <p:nvPr/>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66" name="Group 140"/>
            <p:cNvGrpSpPr>
              <a:grpSpLocks/>
            </p:cNvGrpSpPr>
            <p:nvPr/>
          </p:nvGrpSpPr>
          <p:grpSpPr bwMode="auto">
            <a:xfrm>
              <a:off x="5893" y="4026"/>
              <a:ext cx="466" cy="115"/>
              <a:chOff x="5893" y="4026"/>
              <a:chExt cx="466" cy="115"/>
            </a:xfrm>
          </p:grpSpPr>
          <p:sp>
            <p:nvSpPr>
              <p:cNvPr id="172" name="Rectangle 141"/>
              <p:cNvSpPr>
                <a:spLocks noChangeArrowheads="1"/>
              </p:cNvSpPr>
              <p:nvPr/>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73" name="Rectangle 142"/>
              <p:cNvSpPr>
                <a:spLocks noChangeArrowheads="1"/>
              </p:cNvSpPr>
              <p:nvPr/>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74" name="Rectangle 143"/>
              <p:cNvSpPr>
                <a:spLocks noChangeArrowheads="1"/>
              </p:cNvSpPr>
              <p:nvPr/>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75" name="Rectangle 144"/>
              <p:cNvSpPr>
                <a:spLocks noChangeArrowheads="1"/>
              </p:cNvSpPr>
              <p:nvPr/>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nvGrpSpPr>
            <p:cNvPr id="167" name="Group 145"/>
            <p:cNvGrpSpPr>
              <a:grpSpLocks/>
            </p:cNvGrpSpPr>
            <p:nvPr/>
          </p:nvGrpSpPr>
          <p:grpSpPr bwMode="auto">
            <a:xfrm>
              <a:off x="5893" y="4167"/>
              <a:ext cx="466" cy="115"/>
              <a:chOff x="5893" y="4167"/>
              <a:chExt cx="466" cy="115"/>
            </a:xfrm>
          </p:grpSpPr>
          <p:sp>
            <p:nvSpPr>
              <p:cNvPr id="168" name="Rectangle 146"/>
              <p:cNvSpPr>
                <a:spLocks noChangeArrowheads="1"/>
              </p:cNvSpPr>
              <p:nvPr/>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69" name="Rectangle 147"/>
              <p:cNvSpPr>
                <a:spLocks noChangeArrowheads="1"/>
              </p:cNvSpPr>
              <p:nvPr/>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70" name="Rectangle 148"/>
              <p:cNvSpPr>
                <a:spLocks noChangeArrowheads="1"/>
              </p:cNvSpPr>
              <p:nvPr/>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sp>
            <p:nvSpPr>
              <p:cNvPr id="171" name="Rectangle 149"/>
              <p:cNvSpPr>
                <a:spLocks noChangeArrowheads="1"/>
              </p:cNvSpPr>
              <p:nvPr/>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grpSp>
    </p:spTree>
    <p:extLst>
      <p:ext uri="{BB962C8B-B14F-4D97-AF65-F5344CB8AC3E}">
        <p14:creationId xmlns:p14="http://schemas.microsoft.com/office/powerpoint/2010/main" val="3271614464"/>
      </p:ext>
    </p:extLst>
  </p:cSld>
  <p:clrMap bg1="lt1" tx1="dk1" bg2="lt2" tx2="dk2" accent1="accent1" accent2="accent2" accent3="accent3" accent4="accent4" accent5="accent5" accent6="accent6" hlink="hlink" folHlink="folHlink"/>
  <p:sldLayoutIdLst>
    <p:sldLayoutId id="2147483975" r:id="rId1"/>
  </p:sldLayoutIdLst>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Arial" charset="0"/>
          <a:ea typeface="黑体" pitchFamily="49" charset="-122"/>
          <a:cs typeface="Arial" charset="0"/>
        </a:defRPr>
      </a:lvl2pPr>
      <a:lvl3pPr algn="l" rtl="0" eaLnBrk="0" fontAlgn="base" hangingPunct="0">
        <a:spcBef>
          <a:spcPct val="0"/>
        </a:spcBef>
        <a:spcAft>
          <a:spcPct val="0"/>
        </a:spcAft>
        <a:defRPr sz="3200" b="1">
          <a:solidFill>
            <a:srgbClr val="990000"/>
          </a:solidFill>
          <a:latin typeface="Arial" charset="0"/>
          <a:ea typeface="黑体" pitchFamily="49" charset="-122"/>
          <a:cs typeface="Arial" charset="0"/>
        </a:defRPr>
      </a:lvl3pPr>
      <a:lvl4pPr algn="l" rtl="0" eaLnBrk="0" fontAlgn="base" hangingPunct="0">
        <a:spcBef>
          <a:spcPct val="0"/>
        </a:spcBef>
        <a:spcAft>
          <a:spcPct val="0"/>
        </a:spcAft>
        <a:defRPr sz="3200" b="1">
          <a:solidFill>
            <a:srgbClr val="990000"/>
          </a:solidFill>
          <a:latin typeface="Arial" charset="0"/>
          <a:ea typeface="黑体" pitchFamily="49" charset="-122"/>
          <a:cs typeface="Arial" charset="0"/>
        </a:defRPr>
      </a:lvl4pPr>
      <a:lvl5pPr algn="l" rtl="0" eaLnBrk="0" fontAlgn="base" hangingPunct="0">
        <a:spcBef>
          <a:spcPct val="0"/>
        </a:spcBef>
        <a:spcAft>
          <a:spcPct val="0"/>
        </a:spcAft>
        <a:defRPr sz="3200" b="1">
          <a:solidFill>
            <a:srgbClr val="990000"/>
          </a:solidFill>
          <a:latin typeface="Arial" charset="0"/>
          <a:ea typeface="黑体" pitchFamily="49" charset="-122"/>
          <a:cs typeface="Arial" charset="0"/>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oleObject" Target="../embeddings/oleObject1.bin"/><Relationship Id="rId7" Type="http://schemas.openxmlformats.org/officeDocument/2006/relationships/oleObject" Target="../embeddings/Microsoft_Visio_2003-2010_Drawing2.vsd"/><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emf"/><Relationship Id="rId4" Type="http://schemas.openxmlformats.org/officeDocument/2006/relationships/oleObject" Target="../embeddings/Microsoft_Visio_2003-2010_Drawing1.vsd"/></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3568" y="1923679"/>
            <a:ext cx="8136904" cy="720080"/>
          </a:xfrm>
        </p:spPr>
        <p:txBody>
          <a:bodyPr/>
          <a:lstStyle/>
          <a:p>
            <a:pPr algn="ctr"/>
            <a:r>
              <a:rPr lang="en-US" altLang="zh-CN" sz="3200" dirty="0" smtClean="0"/>
              <a:t>Discussion on SA2 Edge computing study</a:t>
            </a:r>
            <a:endParaRPr lang="en-US" sz="3200" dirty="0"/>
          </a:p>
        </p:txBody>
      </p:sp>
      <p:sp>
        <p:nvSpPr>
          <p:cNvPr id="5" name="Content Placeholder 4"/>
          <p:cNvSpPr>
            <a:spLocks noGrp="1"/>
          </p:cNvSpPr>
          <p:nvPr>
            <p:ph sz="quarter" idx="10"/>
          </p:nvPr>
        </p:nvSpPr>
        <p:spPr>
          <a:xfrm>
            <a:off x="2483768" y="3147814"/>
            <a:ext cx="4176960" cy="431279"/>
          </a:xfrm>
        </p:spPr>
        <p:txBody>
          <a:bodyPr/>
          <a:lstStyle/>
          <a:p>
            <a:pPr algn="ctr"/>
            <a:r>
              <a:rPr lang="en-US" dirty="0" smtClean="0"/>
              <a:t>Huawei, Intel</a:t>
            </a:r>
            <a:endParaRPr lang="en-US" dirty="0"/>
          </a:p>
        </p:txBody>
      </p:sp>
    </p:spTree>
    <p:extLst>
      <p:ext uri="{BB962C8B-B14F-4D97-AF65-F5344CB8AC3E}">
        <p14:creationId xmlns:p14="http://schemas.microsoft.com/office/powerpoint/2010/main" val="1386792397"/>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 </a:t>
            </a:r>
            <a:r>
              <a:rPr lang="en-US" dirty="0" smtClean="0"/>
              <a:t>New </a:t>
            </a:r>
            <a:r>
              <a:rPr lang="en-GB" altLang="zh-CN" dirty="0"/>
              <a:t>edge computing </a:t>
            </a:r>
            <a:r>
              <a:rPr lang="en-US" dirty="0" smtClean="0"/>
              <a:t>study item in SA2</a:t>
            </a:r>
            <a:endParaRPr lang="en-US" dirty="0"/>
          </a:p>
        </p:txBody>
      </p:sp>
      <p:sp>
        <p:nvSpPr>
          <p:cNvPr id="5" name="Content Placeholder 4"/>
          <p:cNvSpPr>
            <a:spLocks noGrp="1"/>
          </p:cNvSpPr>
          <p:nvPr>
            <p:ph sz="quarter" idx="10"/>
          </p:nvPr>
        </p:nvSpPr>
        <p:spPr>
          <a:xfrm>
            <a:off x="251520" y="915566"/>
            <a:ext cx="8640960" cy="3672408"/>
          </a:xfrm>
        </p:spPr>
        <p:txBody>
          <a:bodyPr>
            <a:noAutofit/>
          </a:bodyPr>
          <a:lstStyle/>
          <a:p>
            <a:r>
              <a:rPr lang="en-US" sz="1600" dirty="0" smtClean="0"/>
              <a:t>To address the following technical gaps for supporting MEC with 5GS</a:t>
            </a:r>
          </a:p>
          <a:p>
            <a:pPr lvl="1"/>
            <a:r>
              <a:rPr lang="en-US" sz="1400" dirty="0"/>
              <a:t>Investigate the potential architecture impact when considering edge computing/localized DN</a:t>
            </a:r>
            <a:r>
              <a:rPr lang="en-US" sz="1400" dirty="0" smtClean="0"/>
              <a:t>;</a:t>
            </a:r>
          </a:p>
          <a:p>
            <a:pPr lvl="1"/>
            <a:r>
              <a:rPr lang="en-US" sz="1400" dirty="0"/>
              <a:t>Discovery of IP address of application server deployed in edge computing environment;</a:t>
            </a:r>
          </a:p>
          <a:p>
            <a:pPr lvl="1"/>
            <a:r>
              <a:rPr lang="en-US" sz="1400" dirty="0" smtClean="0"/>
              <a:t>System </a:t>
            </a:r>
            <a:r>
              <a:rPr lang="en-US" sz="1400" dirty="0"/>
              <a:t>supports for seamless change of application server serving the UE;</a:t>
            </a:r>
          </a:p>
          <a:p>
            <a:pPr lvl="1"/>
            <a:r>
              <a:rPr lang="en-US" sz="1400" dirty="0" smtClean="0"/>
              <a:t>Localized </a:t>
            </a:r>
            <a:r>
              <a:rPr lang="en-US" sz="1400" dirty="0"/>
              <a:t>network capability exposure between network and edge applications;</a:t>
            </a:r>
          </a:p>
          <a:p>
            <a:pPr lvl="1"/>
            <a:r>
              <a:rPr lang="en-US" sz="1400" dirty="0" smtClean="0"/>
              <a:t>Supporting </a:t>
            </a:r>
            <a:r>
              <a:rPr lang="en-US" sz="1400" dirty="0"/>
              <a:t>for traffic steering in N6-LAN deployed in edge computing environment ;</a:t>
            </a:r>
          </a:p>
          <a:p>
            <a:pPr lvl="1"/>
            <a:r>
              <a:rPr lang="en-US" sz="1400" dirty="0" smtClean="0"/>
              <a:t>User </a:t>
            </a:r>
            <a:r>
              <a:rPr lang="en-US" sz="1400" dirty="0"/>
              <a:t>plane enhancement to support application in MEC/localized DN; </a:t>
            </a:r>
          </a:p>
          <a:p>
            <a:r>
              <a:rPr lang="en-US" sz="1600" dirty="0" smtClean="0"/>
              <a:t>To provide deployment </a:t>
            </a:r>
            <a:r>
              <a:rPr lang="en-US" sz="1600" dirty="0"/>
              <a:t>guidelines for typical MEC use cases including URLLC, V2X, </a:t>
            </a:r>
            <a:r>
              <a:rPr lang="en-US" sz="1600" dirty="0" smtClean="0"/>
              <a:t>AR/VR/XR, UAS etc., based </a:t>
            </a:r>
            <a:r>
              <a:rPr lang="en-US" sz="1600" dirty="0"/>
              <a:t>on the existing Rel-15/16 MEC enablers in TS 23.501 and TS </a:t>
            </a:r>
            <a:r>
              <a:rPr lang="en-US" sz="1600" dirty="0" smtClean="0"/>
              <a:t>23.502 and new enablers derived in this study.</a:t>
            </a:r>
            <a:endParaRPr lang="en-US" sz="1600" dirty="0"/>
          </a:p>
          <a:p>
            <a:endParaRPr lang="en-US" sz="1600" dirty="0" smtClean="0"/>
          </a:p>
        </p:txBody>
      </p:sp>
    </p:spTree>
    <p:extLst>
      <p:ext uri="{BB962C8B-B14F-4D97-AF65-F5344CB8AC3E}">
        <p14:creationId xmlns:p14="http://schemas.microsoft.com/office/powerpoint/2010/main" val="3594086923"/>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br>
              <a:rPr lang="en-US" dirty="0" smtClean="0"/>
            </a:br>
            <a:r>
              <a:rPr lang="en-US" sz="1400" dirty="0" smtClean="0"/>
              <a:t>Your supports are welcome</a:t>
            </a:r>
            <a:r>
              <a:rPr lang="en-US" sz="1400" dirty="0" smtClean="0">
                <a:sym typeface="Wingdings" panose="05000000000000000000" pitchFamily="2" charset="2"/>
              </a:rPr>
              <a:t></a:t>
            </a:r>
            <a:endParaRPr lang="en-US" sz="800" dirty="0"/>
          </a:p>
        </p:txBody>
      </p:sp>
    </p:spTree>
    <p:extLst>
      <p:ext uri="{BB962C8B-B14F-4D97-AF65-F5344CB8AC3E}">
        <p14:creationId xmlns:p14="http://schemas.microsoft.com/office/powerpoint/2010/main" val="130093400"/>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a:t>
            </a:r>
            <a:endParaRPr lang="en-US" dirty="0"/>
          </a:p>
        </p:txBody>
      </p:sp>
    </p:spTree>
    <p:extLst>
      <p:ext uri="{BB962C8B-B14F-4D97-AF65-F5344CB8AC3E}">
        <p14:creationId xmlns:p14="http://schemas.microsoft.com/office/powerpoint/2010/main" val="1443865814"/>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a:t>MEC related standardization </a:t>
            </a:r>
            <a:r>
              <a:rPr lang="en-US" dirty="0" smtClean="0"/>
              <a:t>in </a:t>
            </a:r>
            <a:r>
              <a:rPr lang="en-US" dirty="0"/>
              <a:t>ETSI MEC ISG</a:t>
            </a:r>
          </a:p>
        </p:txBody>
      </p:sp>
      <p:sp>
        <p:nvSpPr>
          <p:cNvPr id="9" name="Content Placeholder 8"/>
          <p:cNvSpPr>
            <a:spLocks noGrp="1"/>
          </p:cNvSpPr>
          <p:nvPr>
            <p:ph sz="quarter" idx="10"/>
          </p:nvPr>
        </p:nvSpPr>
        <p:spPr>
          <a:xfrm>
            <a:off x="4821746" y="915566"/>
            <a:ext cx="4070734" cy="3816424"/>
          </a:xfrm>
        </p:spPr>
        <p:txBody>
          <a:bodyPr>
            <a:normAutofit fontScale="55000" lnSpcReduction="20000"/>
          </a:bodyPr>
          <a:lstStyle/>
          <a:p>
            <a:r>
              <a:rPr lang="en-US" dirty="0"/>
              <a:t>Mobile edge platform manager</a:t>
            </a:r>
          </a:p>
          <a:p>
            <a:pPr lvl="1"/>
            <a:r>
              <a:rPr lang="en-US" dirty="0" smtClean="0"/>
              <a:t>Management of edge platform infrastructure</a:t>
            </a:r>
            <a:endParaRPr lang="zh-CN" altLang="en-US" dirty="0"/>
          </a:p>
          <a:p>
            <a:pPr lvl="1"/>
            <a:r>
              <a:rPr lang="en-US" altLang="zh-CN" dirty="0" smtClean="0"/>
              <a:t>Management of Life cycle of MEC applications</a:t>
            </a:r>
            <a:endParaRPr lang="zh-CN" altLang="en-US" dirty="0"/>
          </a:p>
          <a:p>
            <a:pPr lvl="1"/>
            <a:r>
              <a:rPr lang="en-US" altLang="zh-CN" dirty="0"/>
              <a:t>Management of </a:t>
            </a:r>
            <a:r>
              <a:rPr lang="en-US" altLang="zh-CN" dirty="0" smtClean="0"/>
              <a:t>Application related requirements and rules, e.g. service authorization, DNS configuration, traffic rule.</a:t>
            </a:r>
            <a:endParaRPr lang="zh-CN" altLang="en-US" dirty="0"/>
          </a:p>
          <a:p>
            <a:r>
              <a:rPr lang="en-US" dirty="0"/>
              <a:t>Mobile edge orchestrator</a:t>
            </a:r>
          </a:p>
          <a:p>
            <a:pPr lvl="1"/>
            <a:r>
              <a:rPr lang="en-US" altLang="zh-CN" dirty="0" smtClean="0"/>
              <a:t>Maintain the E2E view of the MEC system</a:t>
            </a:r>
            <a:endParaRPr lang="zh-CN" altLang="en-US" dirty="0"/>
          </a:p>
          <a:p>
            <a:pPr lvl="1"/>
            <a:r>
              <a:rPr lang="en-US" altLang="zh-CN" dirty="0" smtClean="0"/>
              <a:t>Management of MEC application installation</a:t>
            </a:r>
            <a:endParaRPr lang="zh-CN" altLang="en-US" dirty="0"/>
          </a:p>
          <a:p>
            <a:pPr lvl="1"/>
            <a:r>
              <a:rPr lang="en-US" altLang="zh-CN" dirty="0" smtClean="0"/>
              <a:t>Application instantiation, termination and migration</a:t>
            </a:r>
          </a:p>
          <a:p>
            <a:r>
              <a:rPr lang="en-US" dirty="0" smtClean="0"/>
              <a:t>Edge platform</a:t>
            </a:r>
            <a:endParaRPr lang="en-US" dirty="0"/>
          </a:p>
          <a:p>
            <a:pPr lvl="1"/>
            <a:r>
              <a:rPr lang="en-US" altLang="zh-CN" dirty="0" smtClean="0"/>
              <a:t>MEC service registration and service discovery</a:t>
            </a:r>
            <a:r>
              <a:rPr lang="zh-CN" altLang="en-US" dirty="0" smtClean="0"/>
              <a:t>   </a:t>
            </a:r>
            <a:endParaRPr lang="zh-CN" altLang="en-US" dirty="0"/>
          </a:p>
          <a:p>
            <a:pPr lvl="1"/>
            <a:r>
              <a:rPr lang="en-US" altLang="zh-CN" dirty="0" smtClean="0"/>
              <a:t>Provide network information to the application, e.g. UE location</a:t>
            </a:r>
            <a:endParaRPr lang="zh-CN" altLang="en-US" dirty="0"/>
          </a:p>
          <a:p>
            <a:pPr lvl="1"/>
            <a:r>
              <a:rPr lang="en-US" dirty="0"/>
              <a:t>DNS </a:t>
            </a:r>
            <a:r>
              <a:rPr lang="en-US" dirty="0" smtClean="0"/>
              <a:t>handling</a:t>
            </a:r>
            <a:endParaRPr lang="zh-CN" altLang="en-US" dirty="0"/>
          </a:p>
          <a:p>
            <a:pPr lvl="1"/>
            <a:r>
              <a:rPr lang="en-US" dirty="0" smtClean="0"/>
              <a:t>Control of the MEC data plane for Traffic rules</a:t>
            </a:r>
          </a:p>
          <a:p>
            <a:r>
              <a:rPr lang="en-US" dirty="0" smtClean="0"/>
              <a:t>Data Plane</a:t>
            </a:r>
          </a:p>
          <a:p>
            <a:pPr lvl="1"/>
            <a:r>
              <a:rPr lang="en-US" altLang="zh-CN" dirty="0" smtClean="0"/>
              <a:t>Execute the t</a:t>
            </a:r>
            <a:r>
              <a:rPr lang="en-US" dirty="0" smtClean="0"/>
              <a:t>raffic rules to route the traffic to the appropriate application(s)</a:t>
            </a:r>
            <a:endParaRPr lang="en-US" dirty="0"/>
          </a:p>
          <a:p>
            <a:endParaRPr lang="en-US" dirty="0"/>
          </a:p>
        </p:txBody>
      </p:sp>
      <p:pic>
        <p:nvPicPr>
          <p:cNvPr id="6" name="图片 5"/>
          <p:cNvPicPr>
            <a:picLocks noChangeAspect="1"/>
          </p:cNvPicPr>
          <p:nvPr/>
        </p:nvPicPr>
        <p:blipFill>
          <a:blip r:embed="rId2"/>
          <a:stretch>
            <a:fillRect/>
          </a:stretch>
        </p:blipFill>
        <p:spPr>
          <a:xfrm>
            <a:off x="323528" y="1153779"/>
            <a:ext cx="4834353" cy="2880000"/>
          </a:xfrm>
          <a:prstGeom prst="rect">
            <a:avLst/>
          </a:prstGeom>
        </p:spPr>
      </p:pic>
      <p:sp>
        <p:nvSpPr>
          <p:cNvPr id="3" name="椭圆 2"/>
          <p:cNvSpPr/>
          <p:nvPr/>
        </p:nvSpPr>
        <p:spPr bwMode="auto">
          <a:xfrm>
            <a:off x="2147318" y="3327834"/>
            <a:ext cx="792088" cy="130200"/>
          </a:xfrm>
          <a:prstGeom prst="ellipse">
            <a:avLst/>
          </a:prstGeom>
          <a:noFill/>
          <a:ln>
            <a:solidFill>
              <a:srgbClr val="FF0000"/>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4" name="椭圆 3"/>
          <p:cNvSpPr/>
          <p:nvPr/>
        </p:nvSpPr>
        <p:spPr bwMode="auto">
          <a:xfrm>
            <a:off x="3275856" y="1851670"/>
            <a:ext cx="1080120" cy="216024"/>
          </a:xfrm>
          <a:prstGeom prst="ellipse">
            <a:avLst/>
          </a:prstGeom>
          <a:noFill/>
          <a:ln>
            <a:solidFill>
              <a:srgbClr val="FF0000"/>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7" name="椭圆 6"/>
          <p:cNvSpPr/>
          <p:nvPr/>
        </p:nvSpPr>
        <p:spPr bwMode="auto">
          <a:xfrm>
            <a:off x="1185876" y="3491340"/>
            <a:ext cx="1009860" cy="157820"/>
          </a:xfrm>
          <a:prstGeom prst="ellipse">
            <a:avLst/>
          </a:prstGeom>
          <a:noFill/>
          <a:ln>
            <a:solidFill>
              <a:srgbClr val="FF0000"/>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5" name="椭圆 4"/>
          <p:cNvSpPr/>
          <p:nvPr/>
        </p:nvSpPr>
        <p:spPr bwMode="auto">
          <a:xfrm>
            <a:off x="3159937" y="3111810"/>
            <a:ext cx="1153263" cy="216024"/>
          </a:xfrm>
          <a:prstGeom prst="ellipse">
            <a:avLst/>
          </a:prstGeom>
          <a:noFill/>
          <a:ln>
            <a:solidFill>
              <a:srgbClr val="FF0000"/>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0" name="矩形 9"/>
          <p:cNvSpPr/>
          <p:nvPr/>
        </p:nvSpPr>
        <p:spPr bwMode="auto">
          <a:xfrm>
            <a:off x="2147318" y="2337410"/>
            <a:ext cx="792088" cy="1098435"/>
          </a:xfrm>
          <a:prstGeom prst="rect">
            <a:avLst/>
          </a:prstGeom>
          <a:solidFill>
            <a:schemeClr val="accent4">
              <a:alpha val="38039"/>
            </a:schemeClr>
          </a:solidFill>
          <a:ln>
            <a:no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1" name="矩形 10"/>
          <p:cNvSpPr/>
          <p:nvPr/>
        </p:nvSpPr>
        <p:spPr bwMode="auto">
          <a:xfrm>
            <a:off x="1164289" y="3399022"/>
            <a:ext cx="972108" cy="419472"/>
          </a:xfrm>
          <a:prstGeom prst="rect">
            <a:avLst/>
          </a:prstGeom>
          <a:solidFill>
            <a:schemeClr val="accent6">
              <a:alpha val="38039"/>
            </a:schemeClr>
          </a:solidFill>
          <a:ln>
            <a:no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12" name="矩形 11"/>
          <p:cNvSpPr/>
          <p:nvPr/>
        </p:nvSpPr>
        <p:spPr bwMode="auto">
          <a:xfrm>
            <a:off x="1164289" y="2957361"/>
            <a:ext cx="972108" cy="419472"/>
          </a:xfrm>
          <a:prstGeom prst="rect">
            <a:avLst/>
          </a:prstGeom>
          <a:solidFill>
            <a:srgbClr val="FF0000">
              <a:alpha val="38039"/>
            </a:srgbClr>
          </a:solidFill>
          <a:ln>
            <a:no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sp>
        <p:nvSpPr>
          <p:cNvPr id="8" name="矩形 7"/>
          <p:cNvSpPr/>
          <p:nvPr/>
        </p:nvSpPr>
        <p:spPr bwMode="auto">
          <a:xfrm>
            <a:off x="3008877" y="1131590"/>
            <a:ext cx="1419107" cy="2744688"/>
          </a:xfrm>
          <a:prstGeom prst="rect">
            <a:avLst/>
          </a:prstGeom>
          <a:solidFill>
            <a:schemeClr val="accent1">
              <a:lumMod val="75000"/>
              <a:alpha val="38039"/>
            </a:schemeClr>
          </a:solidFill>
          <a:ln>
            <a:no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Arial" charset="0"/>
              <a:ea typeface="宋体" charset="-122"/>
            </a:endParaRPr>
          </a:p>
        </p:txBody>
      </p:sp>
      <p:cxnSp>
        <p:nvCxnSpPr>
          <p:cNvPr id="16" name="Straight Connector 15"/>
          <p:cNvCxnSpPr/>
          <p:nvPr/>
        </p:nvCxnSpPr>
        <p:spPr bwMode="auto">
          <a:xfrm>
            <a:off x="1691680" y="3660254"/>
            <a:ext cx="648072" cy="999728"/>
          </a:xfrm>
          <a:prstGeom prst="line">
            <a:avLst/>
          </a:prstGeom>
          <a:ln>
            <a:headEnd type="triangle" w="med" len="med"/>
            <a:tailEnd type="non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bwMode="auto">
          <a:xfrm flipH="1">
            <a:off x="2339752" y="3219822"/>
            <a:ext cx="360040" cy="1440160"/>
          </a:xfrm>
          <a:prstGeom prst="line">
            <a:avLst/>
          </a:prstGeom>
          <a:ln>
            <a:headEnd type="triangle" w="med" len="med"/>
            <a:tailEnd type="none" w="med" len="med"/>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1069081" y="4664251"/>
            <a:ext cx="3244119" cy="253916"/>
          </a:xfrm>
          <a:prstGeom prst="rect">
            <a:avLst/>
          </a:prstGeom>
          <a:solidFill>
            <a:srgbClr val="FFC000"/>
          </a:solidFill>
        </p:spPr>
        <p:txBody>
          <a:bodyPr wrap="square" rtlCol="0">
            <a:spAutoFit/>
          </a:bodyPr>
          <a:lstStyle/>
          <a:p>
            <a:r>
              <a:rPr lang="en-US" sz="1050" dirty="0" smtClean="0"/>
              <a:t>Potential overlapping with traffic routing defined in 5GS</a:t>
            </a:r>
            <a:endParaRPr lang="en-US" sz="1050" dirty="0"/>
          </a:p>
        </p:txBody>
      </p:sp>
    </p:spTree>
    <p:extLst>
      <p:ext uri="{BB962C8B-B14F-4D97-AF65-F5344CB8AC3E}">
        <p14:creationId xmlns:p14="http://schemas.microsoft.com/office/powerpoint/2010/main" val="1663445480"/>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Status quo of </a:t>
            </a:r>
            <a:r>
              <a:rPr lang="en-US" dirty="0" smtClean="0"/>
              <a:t>MEC </a:t>
            </a:r>
            <a:r>
              <a:rPr lang="en-US" dirty="0"/>
              <a:t>in SA2- local </a:t>
            </a:r>
            <a:r>
              <a:rPr lang="en-US" dirty="0" smtClean="0"/>
              <a:t>routing &amp; mobility</a:t>
            </a:r>
            <a:endParaRPr lang="en-US" dirty="0"/>
          </a:p>
        </p:txBody>
      </p:sp>
      <p:cxnSp>
        <p:nvCxnSpPr>
          <p:cNvPr id="6" name="直接连接符 5"/>
          <p:cNvCxnSpPr/>
          <p:nvPr/>
        </p:nvCxnSpPr>
        <p:spPr bwMode="auto">
          <a:xfrm flipH="1">
            <a:off x="4499998" y="754647"/>
            <a:ext cx="2" cy="3617303"/>
          </a:xfrm>
          <a:prstGeom prst="line">
            <a:avLst/>
          </a:prstGeom>
          <a:ln>
            <a:prstDash val="dash"/>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5" name="Content Placeholder 4"/>
          <p:cNvSpPr>
            <a:spLocks noGrp="1"/>
          </p:cNvSpPr>
          <p:nvPr>
            <p:ph sz="quarter" idx="10"/>
          </p:nvPr>
        </p:nvSpPr>
        <p:spPr>
          <a:xfrm>
            <a:off x="234188" y="3085885"/>
            <a:ext cx="4248472" cy="1070041"/>
          </a:xfrm>
        </p:spPr>
        <p:txBody>
          <a:bodyPr>
            <a:normAutofit fontScale="55000" lnSpcReduction="20000"/>
          </a:bodyPr>
          <a:lstStyle/>
          <a:p>
            <a:r>
              <a:rPr lang="en-US" dirty="0" smtClean="0"/>
              <a:t>UE-aware local routing (SSC mode 2/3(incl. BP-based multi-homing)</a:t>
            </a:r>
          </a:p>
          <a:p>
            <a:r>
              <a:rPr lang="en-US" dirty="0" smtClean="0"/>
              <a:t>UE IP changes during UE mobility</a:t>
            </a:r>
          </a:p>
          <a:p>
            <a:pPr lvl="1"/>
            <a:r>
              <a:rPr lang="en-US" dirty="0" smtClean="0"/>
              <a:t>L3/L4 connection (e.g. TCP/TLS/QUIC connection) using the new IP need to be renegotiated</a:t>
            </a:r>
          </a:p>
        </p:txBody>
      </p:sp>
      <p:sp>
        <p:nvSpPr>
          <p:cNvPr id="11" name="Content Placeholder 4"/>
          <p:cNvSpPr txBox="1">
            <a:spLocks/>
          </p:cNvSpPr>
          <p:nvPr/>
        </p:nvSpPr>
        <p:spPr>
          <a:xfrm>
            <a:off x="4658241" y="3085885"/>
            <a:ext cx="4248472" cy="1286065"/>
          </a:xfrm>
          <a:prstGeom prst="rect">
            <a:avLst/>
          </a:prstGeom>
        </p:spPr>
        <p:txBody>
          <a:bodyPr>
            <a:normAutofit fontScale="62500" lnSpcReduction="20000"/>
          </a:bodyPr>
          <a:lstStyle>
            <a:lvl1pPr marL="342900" indent="-342900" algn="l" rtl="0" eaLnBrk="0" fontAlgn="base" hangingPunct="0">
              <a:lnSpc>
                <a:spcPct val="140000"/>
              </a:lnSpc>
              <a:spcBef>
                <a:spcPct val="0"/>
              </a:spcBef>
              <a:spcAft>
                <a:spcPct val="0"/>
              </a:spcAft>
              <a:buClrTx/>
              <a:buSzPct val="80000"/>
              <a:buFont typeface="Wingdings" panose="05000000000000000000" pitchFamily="2" charset="2"/>
              <a:buChar char="à"/>
              <a:defRPr sz="2000" baseline="0">
                <a:solidFill>
                  <a:schemeClr val="tx1"/>
                </a:solidFill>
                <a:latin typeface="Segoe UI Light" panose="020B0502040204020203" pitchFamily="34" charset="0"/>
                <a:ea typeface="微软雅黑" panose="020B0503020204020204" pitchFamily="34" charset="-122"/>
                <a:cs typeface="+mn-cs"/>
              </a:defRPr>
            </a:lvl1pPr>
            <a:lvl2pPr marL="742950" indent="-285750" algn="l" rtl="0" eaLnBrk="0" fontAlgn="base" hangingPunct="0">
              <a:lnSpc>
                <a:spcPct val="140000"/>
              </a:lnSpc>
              <a:spcBef>
                <a:spcPct val="0"/>
              </a:spcBef>
              <a:spcAft>
                <a:spcPct val="0"/>
              </a:spcAft>
              <a:buClrTx/>
              <a:buSzPct val="80000"/>
              <a:buFont typeface="Segoe UI Light" panose="020B0502040204020203" pitchFamily="34" charset="0"/>
              <a:buChar char="‒"/>
              <a:defRPr baseline="0">
                <a:solidFill>
                  <a:schemeClr val="tx1"/>
                </a:solidFill>
                <a:latin typeface="Segoe UI Light" panose="020B0502040204020203" pitchFamily="34" charset="0"/>
                <a:ea typeface="微软雅黑" panose="020B0503020204020204" pitchFamily="34" charset="-122"/>
                <a:cs typeface="+mn-cs"/>
              </a:defRPr>
            </a:lvl2pPr>
            <a:lvl3pPr marL="1143000" indent="-228600" algn="l" rtl="0" eaLnBrk="0" fontAlgn="base" hangingPunct="0">
              <a:lnSpc>
                <a:spcPct val="140000"/>
              </a:lnSpc>
              <a:spcBef>
                <a:spcPct val="0"/>
              </a:spcBef>
              <a:spcAft>
                <a:spcPct val="0"/>
              </a:spcAft>
              <a:buSzPct val="50000"/>
              <a:buFont typeface="Wingdings" charset="2"/>
              <a:buChar char="n"/>
              <a:defRPr sz="1600" baseline="0">
                <a:solidFill>
                  <a:schemeClr val="tx1"/>
                </a:solidFill>
                <a:latin typeface="Segoe UI Light" panose="020B0502040204020203" pitchFamily="34" charset="0"/>
                <a:ea typeface="微软雅黑" panose="020B0503020204020204" pitchFamily="34" charset="-122"/>
                <a:cs typeface="+mn-cs"/>
              </a:defRPr>
            </a:lvl3pPr>
            <a:lvl4pPr marL="1600200" indent="-228600" algn="l" rtl="0" eaLnBrk="0" fontAlgn="base" hangingPunct="0">
              <a:lnSpc>
                <a:spcPct val="140000"/>
              </a:lnSpc>
              <a:spcBef>
                <a:spcPct val="0"/>
              </a:spcBef>
              <a:spcAft>
                <a:spcPct val="0"/>
              </a:spcAft>
              <a:buChar char="–"/>
              <a:defRPr sz="1400" baseline="0">
                <a:solidFill>
                  <a:schemeClr val="tx1"/>
                </a:solidFill>
                <a:latin typeface="Segoe UI Light" panose="020B0502040204020203" pitchFamily="34" charset="0"/>
                <a:ea typeface="微软雅黑" panose="020B0503020204020204" pitchFamily="34" charset="-122"/>
                <a:cs typeface="+mn-cs"/>
              </a:defRPr>
            </a:lvl4pPr>
            <a:lvl5pPr marL="2057400" indent="-228600" algn="l" rtl="0" eaLnBrk="0" fontAlgn="base" hangingPunct="0">
              <a:lnSpc>
                <a:spcPct val="140000"/>
              </a:lnSpc>
              <a:spcBef>
                <a:spcPct val="0"/>
              </a:spcBef>
              <a:spcAft>
                <a:spcPct val="0"/>
              </a:spcAft>
              <a:buFont typeface="Arial" charset="0"/>
              <a:buChar char="~"/>
              <a:defRPr sz="1200" baseline="0">
                <a:solidFill>
                  <a:schemeClr val="tx1"/>
                </a:solidFill>
                <a:latin typeface="Segoe UI Light" panose="020B0502040204020203" pitchFamily="34" charset="0"/>
                <a:ea typeface="微软雅黑" panose="020B0503020204020204" pitchFamily="34" charset="-122"/>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a:lstStyle>
          <a:p>
            <a:r>
              <a:rPr lang="en-US" kern="0" dirty="0" smtClean="0"/>
              <a:t>UE-unaware local routing (UL CL-based)</a:t>
            </a:r>
          </a:p>
          <a:p>
            <a:r>
              <a:rPr lang="en-US" kern="0" dirty="0" smtClean="0"/>
              <a:t>UE IP does not change during UE mobility</a:t>
            </a:r>
          </a:p>
          <a:p>
            <a:pPr lvl="1"/>
            <a:r>
              <a:rPr lang="en-US" kern="0" dirty="0" smtClean="0"/>
              <a:t>If NAT is used after local PSA, the “UE IP” may change from the </a:t>
            </a:r>
            <a:r>
              <a:rPr lang="en-US" kern="0" dirty="0" err="1" smtClean="0"/>
              <a:t>PoV</a:t>
            </a:r>
            <a:r>
              <a:rPr lang="en-US" kern="0" dirty="0" smtClean="0"/>
              <a:t> of MEC APP server in case local PSA relocated </a:t>
            </a:r>
          </a:p>
        </p:txBody>
      </p:sp>
      <p:pic>
        <p:nvPicPr>
          <p:cNvPr id="7" name="Picture 6"/>
          <p:cNvPicPr>
            <a:picLocks noChangeAspect="1"/>
          </p:cNvPicPr>
          <p:nvPr/>
        </p:nvPicPr>
        <p:blipFill>
          <a:blip r:embed="rId2"/>
          <a:stretch>
            <a:fillRect/>
          </a:stretch>
        </p:blipFill>
        <p:spPr>
          <a:xfrm>
            <a:off x="973416" y="741706"/>
            <a:ext cx="2944149" cy="2054278"/>
          </a:xfrm>
          <a:prstGeom prst="rect">
            <a:avLst/>
          </a:prstGeom>
        </p:spPr>
      </p:pic>
      <p:pic>
        <p:nvPicPr>
          <p:cNvPr id="9" name="Picture 8"/>
          <p:cNvPicPr>
            <a:picLocks noChangeAspect="1"/>
          </p:cNvPicPr>
          <p:nvPr/>
        </p:nvPicPr>
        <p:blipFill>
          <a:blip r:embed="rId3"/>
          <a:stretch>
            <a:fillRect/>
          </a:stretch>
        </p:blipFill>
        <p:spPr>
          <a:xfrm>
            <a:off x="5292080" y="722335"/>
            <a:ext cx="3433316" cy="2042087"/>
          </a:xfrm>
          <a:prstGeom prst="rect">
            <a:avLst/>
          </a:prstGeom>
        </p:spPr>
      </p:pic>
    </p:spTree>
    <p:extLst>
      <p:ext uri="{BB962C8B-B14F-4D97-AF65-F5344CB8AC3E}">
        <p14:creationId xmlns:p14="http://schemas.microsoft.com/office/powerpoint/2010/main" val="4085735554"/>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Status quo of MEC in SA2- </a:t>
            </a:r>
            <a:r>
              <a:rPr lang="en-US" dirty="0" smtClean="0"/>
              <a:t>AF influenced traffic routing</a:t>
            </a:r>
            <a:endParaRPr lang="en-US" dirty="0"/>
          </a:p>
        </p:txBody>
      </p:sp>
      <p:sp>
        <p:nvSpPr>
          <p:cNvPr id="3" name="Content Placeholder 2"/>
          <p:cNvSpPr>
            <a:spLocks noGrp="1"/>
          </p:cNvSpPr>
          <p:nvPr>
            <p:ph sz="quarter" idx="10"/>
          </p:nvPr>
        </p:nvSpPr>
        <p:spPr>
          <a:xfrm>
            <a:off x="251520" y="3363838"/>
            <a:ext cx="8640960" cy="1368152"/>
          </a:xfrm>
        </p:spPr>
        <p:txBody>
          <a:bodyPr>
            <a:normAutofit lnSpcReduction="10000"/>
          </a:bodyPr>
          <a:lstStyle/>
          <a:p>
            <a:r>
              <a:rPr lang="en-US" dirty="0" smtClean="0"/>
              <a:t>Two mechanisms have been standardized for AF to provide traffic routing information to the SMF to influence the UPF (re)selection.</a:t>
            </a:r>
          </a:p>
          <a:p>
            <a:r>
              <a:rPr lang="en-US" dirty="0" smtClean="0"/>
              <a:t>For MEC case, AF is implied as part of MEC environment.</a:t>
            </a:r>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1190291249"/>
              </p:ext>
            </p:extLst>
          </p:nvPr>
        </p:nvGraphicFramePr>
        <p:xfrm>
          <a:off x="683568" y="1009923"/>
          <a:ext cx="3131840" cy="2104301"/>
        </p:xfrm>
        <a:graphic>
          <a:graphicData uri="http://schemas.openxmlformats.org/presentationml/2006/ole">
            <mc:AlternateContent xmlns:mc="http://schemas.openxmlformats.org/markup-compatibility/2006">
              <mc:Choice xmlns:v="urn:schemas-microsoft-com:vml" Requires="v">
                <p:oleObj spid="_x0000_s1115" name="Visio" r:id="rId4" imgW="4847328" imgH="3253509" progId="Visio.Drawing.11">
                  <p:embed/>
                </p:oleObj>
              </mc:Choice>
              <mc:Fallback>
                <p:oleObj name="Visio" r:id="rId4" imgW="4847328" imgH="3253509"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568" y="1009923"/>
                        <a:ext cx="3131840" cy="2104301"/>
                      </a:xfrm>
                      <a:prstGeom prst="rect">
                        <a:avLst/>
                      </a:prstGeom>
                      <a:noFill/>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622977448"/>
              </p:ext>
            </p:extLst>
          </p:nvPr>
        </p:nvGraphicFramePr>
        <p:xfrm>
          <a:off x="4211960" y="874424"/>
          <a:ext cx="4363554" cy="1417811"/>
        </p:xfrm>
        <a:graphic>
          <a:graphicData uri="http://schemas.openxmlformats.org/presentationml/2006/ole">
            <mc:AlternateContent xmlns:mc="http://schemas.openxmlformats.org/markup-compatibility/2006">
              <mc:Choice xmlns:v="urn:schemas-microsoft-com:vml" Requires="v">
                <p:oleObj spid="_x0000_s1116" name="Visio" r:id="rId7" imgW="6038847" imgH="1962147" progId="Visio.Drawing.11">
                  <p:embed/>
                </p:oleObj>
              </mc:Choice>
              <mc:Fallback>
                <p:oleObj name="Visio" r:id="rId7" imgW="6038847" imgH="1962147" progId="Visio.Drawing.11">
                  <p:embed/>
                  <p:pic>
                    <p:nvPicPr>
                      <p:cNvPr id="0"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11960" y="874424"/>
                        <a:ext cx="4363554" cy="1417811"/>
                      </a:xfrm>
                      <a:prstGeom prst="rect">
                        <a:avLst/>
                      </a:prstGeom>
                      <a:noFill/>
                    </p:spPr>
                  </p:pic>
                </p:oleObj>
              </mc:Fallback>
            </mc:AlternateContent>
          </a:graphicData>
        </a:graphic>
      </p:graphicFrame>
    </p:spTree>
    <p:extLst>
      <p:ext uri="{BB962C8B-B14F-4D97-AF65-F5344CB8AC3E}">
        <p14:creationId xmlns:p14="http://schemas.microsoft.com/office/powerpoint/2010/main" val="2641946810"/>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95486"/>
            <a:ext cx="8640960" cy="576064"/>
          </a:xfrm>
        </p:spPr>
        <p:txBody>
          <a:bodyPr>
            <a:normAutofit/>
          </a:bodyPr>
          <a:lstStyle/>
          <a:p>
            <a:r>
              <a:rPr lang="en-US" altLang="zh-CN" dirty="0" smtClean="0">
                <a:solidFill>
                  <a:schemeClr val="tx2"/>
                </a:solidFill>
              </a:rPr>
              <a:t>Open issues </a:t>
            </a:r>
            <a:r>
              <a:rPr lang="en-US" altLang="zh-CN" dirty="0">
                <a:solidFill>
                  <a:schemeClr val="tx2"/>
                </a:solidFill>
              </a:rPr>
              <a:t>– </a:t>
            </a:r>
            <a:r>
              <a:rPr lang="en-US" altLang="zh-CN" dirty="0">
                <a:solidFill>
                  <a:schemeClr val="tx2"/>
                </a:solidFill>
              </a:rPr>
              <a:t>H</a:t>
            </a:r>
            <a:r>
              <a:rPr lang="en-US" altLang="zh-CN" dirty="0" smtClean="0">
                <a:solidFill>
                  <a:schemeClr val="tx2"/>
                </a:solidFill>
              </a:rPr>
              <a:t>ow </a:t>
            </a:r>
            <a:r>
              <a:rPr lang="en-US" altLang="zh-CN" dirty="0">
                <a:solidFill>
                  <a:schemeClr val="tx2"/>
                </a:solidFill>
              </a:rPr>
              <a:t>to integrate </a:t>
            </a:r>
            <a:r>
              <a:rPr lang="en-US" altLang="zh-CN" dirty="0" smtClean="0">
                <a:solidFill>
                  <a:schemeClr val="tx2"/>
                </a:solidFill>
              </a:rPr>
              <a:t>EC </a:t>
            </a:r>
            <a:r>
              <a:rPr lang="en-US" altLang="zh-CN" dirty="0">
                <a:solidFill>
                  <a:schemeClr val="tx2"/>
                </a:solidFill>
              </a:rPr>
              <a:t>with 5GS</a:t>
            </a:r>
            <a:endParaRPr lang="en-US" dirty="0">
              <a:solidFill>
                <a:schemeClr val="tx2"/>
              </a:solidFill>
            </a:endParaRPr>
          </a:p>
        </p:txBody>
      </p:sp>
      <p:sp>
        <p:nvSpPr>
          <p:cNvPr id="5" name="Content Placeholder 4"/>
          <p:cNvSpPr>
            <a:spLocks noGrp="1"/>
          </p:cNvSpPr>
          <p:nvPr>
            <p:ph sz="quarter" idx="10"/>
          </p:nvPr>
        </p:nvSpPr>
        <p:spPr>
          <a:xfrm>
            <a:off x="323528" y="3313572"/>
            <a:ext cx="8640960" cy="1706449"/>
          </a:xfrm>
        </p:spPr>
        <p:txBody>
          <a:bodyPr>
            <a:normAutofit fontScale="62500" lnSpcReduction="20000"/>
          </a:bodyPr>
          <a:lstStyle/>
          <a:p>
            <a:r>
              <a:rPr lang="en-US" dirty="0" smtClean="0"/>
              <a:t>As the important deployment scenario in 5G era, MEC should be organically integrated with 5GS to maximum the benefits of MEC deployment in operator’s environment. </a:t>
            </a:r>
          </a:p>
          <a:p>
            <a:r>
              <a:rPr lang="en-US" dirty="0" smtClean="0"/>
              <a:t>Currently the relationship between the two systems, and if it’s possible to integrate </a:t>
            </a:r>
            <a:r>
              <a:rPr lang="en-US" dirty="0" smtClean="0"/>
              <a:t>with each other are </a:t>
            </a:r>
            <a:r>
              <a:rPr lang="en-US" dirty="0" smtClean="0"/>
              <a:t>not clear.</a:t>
            </a:r>
          </a:p>
          <a:p>
            <a:pPr lvl="1"/>
            <a:r>
              <a:rPr lang="en-US" dirty="0" smtClean="0"/>
              <a:t>E.g. the following texts are quoted from ETSI MEC white paper</a:t>
            </a:r>
          </a:p>
          <a:p>
            <a:pPr lvl="2"/>
            <a:r>
              <a:rPr lang="en-US" dirty="0" smtClean="0"/>
              <a:t>In </a:t>
            </a:r>
            <a:r>
              <a:rPr lang="en-US" dirty="0"/>
              <a:t>a 5G integrated deployment </a:t>
            </a:r>
            <a:r>
              <a:rPr lang="en-US" dirty="0">
                <a:solidFill>
                  <a:srgbClr val="00B050"/>
                </a:solidFill>
              </a:rPr>
              <a:t>the role of the data plane is delegated to the User Plane Function (UPF). A UPF plays the central role in routing the traffic to desired applications and network functions. </a:t>
            </a:r>
          </a:p>
          <a:p>
            <a:pPr lvl="1"/>
            <a:endParaRPr lang="en-US" dirty="0"/>
          </a:p>
        </p:txBody>
      </p:sp>
      <p:sp>
        <p:nvSpPr>
          <p:cNvPr id="9" name="TextBox 8"/>
          <p:cNvSpPr txBox="1"/>
          <p:nvPr/>
        </p:nvSpPr>
        <p:spPr>
          <a:xfrm>
            <a:off x="6145354" y="2870815"/>
            <a:ext cx="2877711" cy="276999"/>
          </a:xfrm>
          <a:prstGeom prst="rect">
            <a:avLst/>
          </a:prstGeom>
          <a:noFill/>
          <a:ln>
            <a:noFill/>
          </a:ln>
        </p:spPr>
        <p:txBody>
          <a:bodyPr wrap="none" rtlCol="0">
            <a:spAutoFit/>
          </a:bodyPr>
          <a:lstStyle/>
          <a:p>
            <a:r>
              <a:rPr lang="en-US" sz="600" dirty="0" smtClean="0">
                <a:latin typeface="Segoe UI Light" panose="020B0502040204020203" pitchFamily="34" charset="0"/>
              </a:rPr>
              <a:t>From: ETSI white paper</a:t>
            </a:r>
            <a:r>
              <a:rPr lang="en-US" sz="600" dirty="0">
                <a:latin typeface="Segoe UI Light" panose="020B0502040204020203" pitchFamily="34" charset="0"/>
              </a:rPr>
              <a:t> </a:t>
            </a:r>
            <a:r>
              <a:rPr lang="en-US" sz="600" dirty="0" smtClean="0">
                <a:latin typeface="Segoe UI Light" panose="020B0502040204020203" pitchFamily="34" charset="0"/>
              </a:rPr>
              <a:t>&lt;&lt;MEC </a:t>
            </a:r>
            <a:r>
              <a:rPr lang="en-US" sz="600" dirty="0">
                <a:latin typeface="Segoe UI Light" panose="020B0502040204020203" pitchFamily="34" charset="0"/>
              </a:rPr>
              <a:t>in 5G </a:t>
            </a:r>
            <a:r>
              <a:rPr lang="en-US" sz="600" dirty="0" smtClean="0">
                <a:latin typeface="Segoe UI Light" panose="020B0502040204020203" pitchFamily="34" charset="0"/>
              </a:rPr>
              <a:t>networks&gt;&gt;</a:t>
            </a:r>
          </a:p>
          <a:p>
            <a:r>
              <a:rPr lang="en-US" sz="600" dirty="0">
                <a:latin typeface="Segoe UI Light" panose="020B0502040204020203" pitchFamily="34" charset="0"/>
              </a:rPr>
              <a:t>https://www.etsi.org/images/files/ETSIWhitePapers/etsi_wp28_mec_in_5G_FINAL.pdf</a:t>
            </a:r>
          </a:p>
        </p:txBody>
      </p:sp>
      <p:pic>
        <p:nvPicPr>
          <p:cNvPr id="7" name="Picture 6"/>
          <p:cNvPicPr>
            <a:picLocks noChangeAspect="1"/>
          </p:cNvPicPr>
          <p:nvPr/>
        </p:nvPicPr>
        <p:blipFill>
          <a:blip r:embed="rId2"/>
          <a:stretch>
            <a:fillRect/>
          </a:stretch>
        </p:blipFill>
        <p:spPr>
          <a:xfrm>
            <a:off x="5904023" y="953390"/>
            <a:ext cx="2941444" cy="1189598"/>
          </a:xfrm>
          <a:prstGeom prst="rect">
            <a:avLst/>
          </a:prstGeom>
        </p:spPr>
      </p:pic>
      <p:grpSp>
        <p:nvGrpSpPr>
          <p:cNvPr id="18" name="Group 17"/>
          <p:cNvGrpSpPr/>
          <p:nvPr/>
        </p:nvGrpSpPr>
        <p:grpSpPr>
          <a:xfrm>
            <a:off x="467544" y="1120006"/>
            <a:ext cx="4844713" cy="1989172"/>
            <a:chOff x="467544" y="1120006"/>
            <a:chExt cx="4844713" cy="1989172"/>
          </a:xfrm>
        </p:grpSpPr>
        <p:pic>
          <p:nvPicPr>
            <p:cNvPr id="8" name="Picture 7"/>
            <p:cNvPicPr>
              <a:picLocks noChangeAspect="1"/>
            </p:cNvPicPr>
            <p:nvPr/>
          </p:nvPicPr>
          <p:blipFill rotWithShape="1">
            <a:blip r:embed="rId2"/>
            <a:srcRect b="7316"/>
            <a:stretch/>
          </p:blipFill>
          <p:spPr>
            <a:xfrm>
              <a:off x="467544" y="1180431"/>
              <a:ext cx="4480217" cy="1679351"/>
            </a:xfrm>
            <a:prstGeom prst="rect">
              <a:avLst/>
            </a:prstGeom>
          </p:spPr>
        </p:pic>
        <p:sp>
          <p:nvSpPr>
            <p:cNvPr id="6" name="Rectangle 5"/>
            <p:cNvSpPr/>
            <p:nvPr/>
          </p:nvSpPr>
          <p:spPr bwMode="auto">
            <a:xfrm>
              <a:off x="2684552" y="1120006"/>
              <a:ext cx="2247969" cy="891466"/>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10" name="Rectangle 9"/>
            <p:cNvSpPr/>
            <p:nvPr/>
          </p:nvSpPr>
          <p:spPr bwMode="auto">
            <a:xfrm>
              <a:off x="3064288" y="2002462"/>
              <a:ext cx="2247969" cy="891466"/>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4" name="Cloud 3"/>
            <p:cNvSpPr/>
            <p:nvPr/>
          </p:nvSpPr>
          <p:spPr bwMode="auto">
            <a:xfrm>
              <a:off x="2483768" y="1501835"/>
              <a:ext cx="2295932" cy="1607343"/>
            </a:xfrm>
            <a:prstGeom prst="cloud">
              <a:avLst/>
            </a:prstGeom>
            <a:solidFill>
              <a:schemeClr val="accent6">
                <a:lumMod val="20000"/>
                <a:lumOff val="80000"/>
              </a:schemeClr>
            </a:solid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dirty="0" smtClean="0">
                <a:ln>
                  <a:noFill/>
                </a:ln>
                <a:solidFill>
                  <a:schemeClr val="tx1"/>
                </a:solidFill>
                <a:effectLst/>
                <a:latin typeface="Arial" charset="0"/>
                <a:ea typeface="宋体" charset="-122"/>
              </a:endParaRPr>
            </a:p>
          </p:txBody>
        </p:sp>
        <p:sp>
          <p:nvSpPr>
            <p:cNvPr id="11" name="Rectangle 10"/>
            <p:cNvSpPr/>
            <p:nvPr/>
          </p:nvSpPr>
          <p:spPr bwMode="auto">
            <a:xfrm>
              <a:off x="2593278" y="2385234"/>
              <a:ext cx="466553" cy="202155"/>
            </a:xfrm>
            <a:prstGeom prst="rect">
              <a:avLst/>
            </a:prstGeom>
            <a:solidFill>
              <a:srgbClr val="3792AA"/>
            </a:solidFill>
            <a:ln>
              <a:no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rgbClr val="CC9900"/>
                </a:buClr>
                <a:buSzTx/>
                <a:tabLst/>
              </a:pPr>
              <a:r>
                <a:rPr kumimoji="0" lang="en-US" sz="600" b="0" i="0" u="none" strike="noStrike" cap="none" normalizeH="0" baseline="0" dirty="0" smtClean="0">
                  <a:ln>
                    <a:noFill/>
                  </a:ln>
                  <a:solidFill>
                    <a:schemeClr val="bg1"/>
                  </a:solidFill>
                  <a:effectLst/>
                  <a:latin typeface="Arial" charset="0"/>
                  <a:ea typeface="宋体" charset="-122"/>
                </a:rPr>
                <a:t>UPF</a:t>
              </a:r>
            </a:p>
          </p:txBody>
        </p:sp>
        <p:cxnSp>
          <p:nvCxnSpPr>
            <p:cNvPr id="13" name="Straight Connector 12"/>
            <p:cNvCxnSpPr/>
            <p:nvPr/>
          </p:nvCxnSpPr>
          <p:spPr bwMode="auto">
            <a:xfrm flipH="1">
              <a:off x="2475260" y="2502917"/>
              <a:ext cx="119971" cy="0"/>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bwMode="auto">
            <a:xfrm flipH="1" flipV="1">
              <a:off x="2475260" y="2205360"/>
              <a:ext cx="296540" cy="173524"/>
            </a:xfrm>
            <a:prstGeom prst="line">
              <a:avLst/>
            </a:prstGeom>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3169832" y="1877584"/>
              <a:ext cx="1590705" cy="461665"/>
            </a:xfrm>
            <a:prstGeom prst="rect">
              <a:avLst/>
            </a:prstGeom>
            <a:noFill/>
          </p:spPr>
          <p:txBody>
            <a:bodyPr wrap="square" rtlCol="0">
              <a:spAutoFit/>
            </a:bodyPr>
            <a:lstStyle/>
            <a:p>
              <a:r>
                <a:rPr lang="en-US" sz="1200" dirty="0" smtClean="0"/>
                <a:t>Edge computing system</a:t>
              </a:r>
              <a:endParaRPr lang="en-US" sz="1200" dirty="0"/>
            </a:p>
          </p:txBody>
        </p:sp>
      </p:grpSp>
      <p:sp>
        <p:nvSpPr>
          <p:cNvPr id="3" name="Rectangle 2"/>
          <p:cNvSpPr/>
          <p:nvPr/>
        </p:nvSpPr>
        <p:spPr bwMode="auto">
          <a:xfrm>
            <a:off x="7374745" y="1690845"/>
            <a:ext cx="902066" cy="227484"/>
          </a:xfrm>
          <a:prstGeom prst="rect">
            <a:avLst/>
          </a:prstGeom>
          <a:noFill/>
          <a:ln w="28575">
            <a:solidFill>
              <a:srgbClr val="FF0000"/>
            </a:solidFill>
            <a:prstDash val="lg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12" name="Rectangle 11"/>
          <p:cNvSpPr/>
          <p:nvPr/>
        </p:nvSpPr>
        <p:spPr bwMode="auto">
          <a:xfrm>
            <a:off x="5604745" y="771550"/>
            <a:ext cx="3418320" cy="2376264"/>
          </a:xfrm>
          <a:prstGeom prst="rect">
            <a:avLst/>
          </a:prstGeom>
          <a:noFill/>
          <a:ln>
            <a:solidFill>
              <a:schemeClr val="tx1"/>
            </a:solidFill>
            <a:prstDash val="dash"/>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19" name="TextBox 18"/>
          <p:cNvSpPr txBox="1"/>
          <p:nvPr/>
        </p:nvSpPr>
        <p:spPr>
          <a:xfrm>
            <a:off x="6136563" y="2189231"/>
            <a:ext cx="2541080" cy="253916"/>
          </a:xfrm>
          <a:prstGeom prst="rect">
            <a:avLst/>
          </a:prstGeom>
          <a:noFill/>
          <a:ln>
            <a:noFill/>
          </a:ln>
        </p:spPr>
        <p:txBody>
          <a:bodyPr wrap="none" rtlCol="0">
            <a:spAutoFit/>
          </a:bodyPr>
          <a:lstStyle/>
          <a:p>
            <a:r>
              <a:rPr lang="en-US" sz="1050" dirty="0" smtClean="0">
                <a:latin typeface="Segoe UI Light" panose="020B0502040204020203" pitchFamily="34" charset="0"/>
              </a:rPr>
              <a:t>An example for integration of EC and 5GS</a:t>
            </a:r>
            <a:endParaRPr lang="en-US" sz="1050" dirty="0">
              <a:latin typeface="Segoe UI Light" panose="020B0502040204020203" pitchFamily="34" charset="0"/>
            </a:endParaRPr>
          </a:p>
        </p:txBody>
      </p:sp>
    </p:spTree>
    <p:extLst>
      <p:ext uri="{BB962C8B-B14F-4D97-AF65-F5344CB8AC3E}">
        <p14:creationId xmlns:p14="http://schemas.microsoft.com/office/powerpoint/2010/main" val="4132052393"/>
      </p:ext>
    </p:extLst>
  </p:cSld>
  <p:clrMapOvr>
    <a:masterClrMapping/>
  </p:clrMapOvr>
  <mc:AlternateContent xmlns:mc="http://schemas.openxmlformats.org/markup-compatibility/2006" xmlns:p14="http://schemas.microsoft.com/office/powerpoint/2010/main">
    <mc:Choice Requires="p14">
      <p:transition p14:dur="10" advClick="0" advTm="8000"/>
    </mc:Choice>
    <mc:Fallback xmlns="">
      <p:transition advClick="0" advTm="8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defTabSz="600957"/>
            <a:r>
              <a:rPr lang="en-US" altLang="zh-CN" dirty="0">
                <a:solidFill>
                  <a:schemeClr val="tx2"/>
                </a:solidFill>
              </a:rPr>
              <a:t>Open issues </a:t>
            </a:r>
            <a:r>
              <a:rPr lang="en-US" altLang="zh-CN" dirty="0" smtClean="0">
                <a:solidFill>
                  <a:schemeClr val="tx2"/>
                </a:solidFill>
              </a:rPr>
              <a:t>– D</a:t>
            </a:r>
            <a:r>
              <a:rPr lang="en-US" altLang="zh-CN" sz="2800" b="0" dirty="0" smtClean="0">
                <a:solidFill>
                  <a:schemeClr val="tx2"/>
                </a:solidFill>
                <a:latin typeface="Segoe UI Light" panose="020B0502040204020203" pitchFamily="34" charset="0"/>
                <a:ea typeface="微软雅黑" panose="020B0503020204020204" pitchFamily="34" charset="-122"/>
              </a:rPr>
              <a:t>iscovery </a:t>
            </a:r>
            <a:r>
              <a:rPr lang="en-US" altLang="zh-CN" sz="2800" b="0" dirty="0" smtClean="0">
                <a:solidFill>
                  <a:schemeClr val="tx2"/>
                </a:solidFill>
                <a:latin typeface="Segoe UI Light" panose="020B0502040204020203" pitchFamily="34" charset="0"/>
                <a:ea typeface="微软雅黑" panose="020B0503020204020204" pitchFamily="34" charset="-122"/>
              </a:rPr>
              <a:t>of </a:t>
            </a:r>
            <a:r>
              <a:rPr lang="en-US" altLang="zh-CN" dirty="0" smtClean="0">
                <a:solidFill>
                  <a:schemeClr val="tx2"/>
                </a:solidFill>
              </a:rPr>
              <a:t>application server hosted in MEC</a:t>
            </a:r>
            <a:endParaRPr lang="en-US" sz="2800" b="0" dirty="0">
              <a:solidFill>
                <a:schemeClr val="tx2"/>
              </a:solidFill>
              <a:latin typeface="Segoe UI Light" panose="020B0502040204020203" pitchFamily="34" charset="0"/>
              <a:ea typeface="微软雅黑" panose="020B0503020204020204" pitchFamily="34" charset="-122"/>
            </a:endParaRPr>
          </a:p>
        </p:txBody>
      </p:sp>
      <p:sp>
        <p:nvSpPr>
          <p:cNvPr id="5" name="Content Placeholder 4"/>
          <p:cNvSpPr>
            <a:spLocks noGrp="1"/>
          </p:cNvSpPr>
          <p:nvPr>
            <p:ph sz="quarter" idx="10"/>
          </p:nvPr>
        </p:nvSpPr>
        <p:spPr>
          <a:xfrm>
            <a:off x="241408" y="3879751"/>
            <a:ext cx="8640960" cy="936687"/>
          </a:xfrm>
        </p:spPr>
        <p:txBody>
          <a:bodyPr>
            <a:normAutofit fontScale="55000" lnSpcReduction="20000"/>
          </a:bodyPr>
          <a:lstStyle/>
          <a:p>
            <a:r>
              <a:rPr lang="en-US" dirty="0" smtClean="0"/>
              <a:t>In MEC deployment, there can be multiple server instances with different IP addresses serving same FQDN. The DNS requests from UE need to be resolved to IP of an local MEC APP server(e.g. IP2 in above figure) for the following local routing.</a:t>
            </a:r>
          </a:p>
          <a:p>
            <a:r>
              <a:rPr lang="en-US" dirty="0" smtClean="0"/>
              <a:t>When UE moves, the DNS resolution of a FQDN of MEC APP server need to be updated for future MEC APP server discovery. </a:t>
            </a:r>
          </a:p>
          <a:p>
            <a:pPr marL="0" indent="0">
              <a:buNone/>
            </a:pPr>
            <a:endParaRPr lang="en-US" dirty="0" smtClean="0"/>
          </a:p>
        </p:txBody>
      </p:sp>
      <p:pic>
        <p:nvPicPr>
          <p:cNvPr id="3" name="Picture 2"/>
          <p:cNvPicPr>
            <a:picLocks noChangeAspect="1"/>
          </p:cNvPicPr>
          <p:nvPr/>
        </p:nvPicPr>
        <p:blipFill>
          <a:blip r:embed="rId3"/>
          <a:stretch>
            <a:fillRect/>
          </a:stretch>
        </p:blipFill>
        <p:spPr>
          <a:xfrm>
            <a:off x="899592" y="771550"/>
            <a:ext cx="7613337" cy="2997601"/>
          </a:xfrm>
          <a:prstGeom prst="rect">
            <a:avLst/>
          </a:prstGeom>
        </p:spPr>
      </p:pic>
      <p:sp>
        <p:nvSpPr>
          <p:cNvPr id="4" name="Rectangle 3"/>
          <p:cNvSpPr/>
          <p:nvPr/>
        </p:nvSpPr>
        <p:spPr>
          <a:xfrm>
            <a:off x="611560" y="4711594"/>
            <a:ext cx="7560840" cy="430887"/>
          </a:xfrm>
          <a:prstGeom prst="rect">
            <a:avLst/>
          </a:prstGeom>
        </p:spPr>
        <p:txBody>
          <a:bodyPr wrap="square">
            <a:spAutoFit/>
          </a:bodyPr>
          <a:lstStyle/>
          <a:p>
            <a:pPr marL="0" indent="0">
              <a:buNone/>
            </a:pPr>
            <a:r>
              <a:rPr lang="en-US" sz="1050" dirty="0">
                <a:latin typeface="Segoe UI Light" panose="020B0502040204020203" pitchFamily="34" charset="0"/>
              </a:rPr>
              <a:t>Note: As DNS is the most dominant method for request routing, some other mechanisms e.g. </a:t>
            </a:r>
            <a:r>
              <a:rPr lang="en-US" sz="1050" dirty="0" smtClean="0">
                <a:latin typeface="Segoe UI Light" panose="020B0502040204020203" pitchFamily="34" charset="0"/>
              </a:rPr>
              <a:t>any cast</a:t>
            </a:r>
            <a:r>
              <a:rPr lang="en-US" sz="1050" dirty="0">
                <a:latin typeface="Segoe UI Light" panose="020B0502040204020203" pitchFamily="34" charset="0"/>
              </a:rPr>
              <a:t>, URL rewriting, HTTP direction, may also be </a:t>
            </a:r>
            <a:r>
              <a:rPr lang="en-US" sz="1050" dirty="0" smtClean="0">
                <a:latin typeface="Segoe UI Light" panose="020B0502040204020203" pitchFamily="34" charset="0"/>
              </a:rPr>
              <a:t>used.</a:t>
            </a:r>
            <a:endParaRPr lang="en-US" sz="1050" dirty="0">
              <a:latin typeface="Segoe UI Light" panose="020B0502040204020203" pitchFamily="34" charset="0"/>
            </a:endParaRPr>
          </a:p>
        </p:txBody>
      </p:sp>
    </p:spTree>
    <p:extLst>
      <p:ext uri="{BB962C8B-B14F-4D97-AF65-F5344CB8AC3E}">
        <p14:creationId xmlns:p14="http://schemas.microsoft.com/office/powerpoint/2010/main" val="2936647481"/>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defTabSz="600957"/>
            <a:r>
              <a:rPr lang="en-US" altLang="zh-CN" dirty="0">
                <a:solidFill>
                  <a:schemeClr val="tx2"/>
                </a:solidFill>
              </a:rPr>
              <a:t>Open issues – </a:t>
            </a:r>
            <a:r>
              <a:rPr lang="en-US" altLang="zh-CN" dirty="0" smtClean="0">
                <a:solidFill>
                  <a:schemeClr val="tx2"/>
                </a:solidFill>
              </a:rPr>
              <a:t>Localized </a:t>
            </a:r>
            <a:r>
              <a:rPr lang="en-US" altLang="zh-CN" dirty="0" smtClean="0">
                <a:solidFill>
                  <a:schemeClr val="tx2"/>
                </a:solidFill>
              </a:rPr>
              <a:t>network capability exposure</a:t>
            </a:r>
            <a:endParaRPr lang="en-US" sz="2800" b="0" dirty="0">
              <a:solidFill>
                <a:schemeClr val="tx2"/>
              </a:solidFill>
              <a:latin typeface="Segoe UI Light" panose="020B0502040204020203" pitchFamily="34" charset="0"/>
              <a:ea typeface="微软雅黑" panose="020B0503020204020204" pitchFamily="34" charset="-122"/>
            </a:endParaRPr>
          </a:p>
        </p:txBody>
      </p:sp>
      <p:sp>
        <p:nvSpPr>
          <p:cNvPr id="3" name="Content Placeholder 2"/>
          <p:cNvSpPr>
            <a:spLocks noGrp="1"/>
          </p:cNvSpPr>
          <p:nvPr>
            <p:ph sz="quarter" idx="10"/>
          </p:nvPr>
        </p:nvSpPr>
        <p:spPr>
          <a:xfrm>
            <a:off x="535078" y="3496656"/>
            <a:ext cx="8201056" cy="1237536"/>
          </a:xfrm>
        </p:spPr>
        <p:txBody>
          <a:bodyPr>
            <a:normAutofit/>
          </a:bodyPr>
          <a:lstStyle/>
          <a:p>
            <a:pPr marL="285750" lvl="1" defTabSz="914012">
              <a:lnSpc>
                <a:spcPct val="150000"/>
              </a:lnSpc>
              <a:buFont typeface="Arial" panose="020B0604020202020204" pitchFamily="34" charset="0"/>
              <a:buChar char="•"/>
            </a:pPr>
            <a:r>
              <a:rPr lang="en-US" altLang="zh-CN" sz="1000" dirty="0" smtClean="0">
                <a:solidFill>
                  <a:srgbClr val="000000"/>
                </a:solidFill>
              </a:rPr>
              <a:t>Current network capability openness are based on multiple CP NFs, e.g. AMF, SMF, PCF and NEF. These CP NFs are most likely be deployed at a “high”</a:t>
            </a:r>
            <a:r>
              <a:rPr lang="zh-CN" altLang="en-US" sz="1000" dirty="0" smtClean="0">
                <a:solidFill>
                  <a:srgbClr val="000000"/>
                </a:solidFill>
              </a:rPr>
              <a:t> </a:t>
            </a:r>
            <a:r>
              <a:rPr lang="en-US" altLang="zh-CN" sz="1000" dirty="0" smtClean="0">
                <a:solidFill>
                  <a:srgbClr val="000000"/>
                </a:solidFill>
              </a:rPr>
              <a:t>location to avoid frequently relocation. However, this means current network capability exposure (via AMF and NEF) are relative slow and non-optimized.  </a:t>
            </a:r>
          </a:p>
          <a:p>
            <a:pPr marL="285750" lvl="1" defTabSz="914012">
              <a:lnSpc>
                <a:spcPct val="150000"/>
              </a:lnSpc>
              <a:buFont typeface="Arial" panose="020B0604020202020204" pitchFamily="34" charset="0"/>
              <a:buChar char="•"/>
            </a:pPr>
            <a:r>
              <a:rPr lang="en-US" altLang="zh-CN" sz="1000" dirty="0" smtClean="0">
                <a:solidFill>
                  <a:srgbClr val="000000"/>
                </a:solidFill>
              </a:rPr>
              <a:t>Some simple applications (e.g. video stream server) are stateless, hence cannot invoke network openness APIs to get the network information. </a:t>
            </a:r>
          </a:p>
          <a:p>
            <a:pPr marL="285750" lvl="1" defTabSz="914012">
              <a:lnSpc>
                <a:spcPct val="150000"/>
              </a:lnSpc>
              <a:buFont typeface="Arial" panose="020B0604020202020204" pitchFamily="34" charset="0"/>
              <a:buChar char="•"/>
            </a:pPr>
            <a:r>
              <a:rPr lang="en-US" altLang="zh-CN" sz="1000" dirty="0" smtClean="0">
                <a:solidFill>
                  <a:srgbClr val="000000"/>
                </a:solidFill>
              </a:rPr>
              <a:t>An localized/enhanced network capability exposure need to be investigated to meet the requirements of MEC APP servers.</a:t>
            </a:r>
            <a:endParaRPr lang="en-US" altLang="zh-CN" sz="1000" dirty="0">
              <a:solidFill>
                <a:srgbClr val="000000"/>
              </a:solidFill>
            </a:endParaRPr>
          </a:p>
        </p:txBody>
      </p:sp>
      <p:pic>
        <p:nvPicPr>
          <p:cNvPr id="5" name="Picture 4"/>
          <p:cNvPicPr>
            <a:picLocks noChangeAspect="1"/>
          </p:cNvPicPr>
          <p:nvPr/>
        </p:nvPicPr>
        <p:blipFill>
          <a:blip r:embed="rId3"/>
          <a:stretch>
            <a:fillRect/>
          </a:stretch>
        </p:blipFill>
        <p:spPr>
          <a:xfrm>
            <a:off x="740301" y="897421"/>
            <a:ext cx="7995833" cy="2473363"/>
          </a:xfrm>
          <a:prstGeom prst="rect">
            <a:avLst/>
          </a:prstGeom>
        </p:spPr>
      </p:pic>
    </p:spTree>
    <p:extLst>
      <p:ext uri="{BB962C8B-B14F-4D97-AF65-F5344CB8AC3E}">
        <p14:creationId xmlns:p14="http://schemas.microsoft.com/office/powerpoint/2010/main" val="2328604406"/>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defTabSz="600957"/>
            <a:r>
              <a:rPr lang="en-US" altLang="zh-CN" dirty="0">
                <a:solidFill>
                  <a:schemeClr val="tx2"/>
                </a:solidFill>
              </a:rPr>
              <a:t>Open issues – </a:t>
            </a:r>
            <a:r>
              <a:rPr lang="en-US" altLang="zh-CN" dirty="0" smtClean="0">
                <a:solidFill>
                  <a:schemeClr val="tx2"/>
                </a:solidFill>
              </a:rPr>
              <a:t>Seamless </a:t>
            </a:r>
            <a:r>
              <a:rPr lang="en-US" altLang="zh-CN" dirty="0" smtClean="0">
                <a:solidFill>
                  <a:schemeClr val="tx2"/>
                </a:solidFill>
              </a:rPr>
              <a:t>application migration</a:t>
            </a:r>
            <a:endParaRPr lang="en-US" sz="2800" b="0" dirty="0">
              <a:solidFill>
                <a:schemeClr val="tx2"/>
              </a:solidFill>
              <a:latin typeface="Segoe UI Light" panose="020B0502040204020203" pitchFamily="34" charset="0"/>
              <a:ea typeface="微软雅黑" panose="020B0503020204020204" pitchFamily="34" charset="-122"/>
            </a:endParaRPr>
          </a:p>
        </p:txBody>
      </p:sp>
      <p:sp>
        <p:nvSpPr>
          <p:cNvPr id="3" name="Content Placeholder 2"/>
          <p:cNvSpPr>
            <a:spLocks noGrp="1"/>
          </p:cNvSpPr>
          <p:nvPr>
            <p:ph sz="quarter" idx="10"/>
          </p:nvPr>
        </p:nvSpPr>
        <p:spPr>
          <a:xfrm>
            <a:off x="5651052" y="1131590"/>
            <a:ext cx="3349440" cy="3013313"/>
          </a:xfrm>
        </p:spPr>
        <p:txBody>
          <a:bodyPr>
            <a:normAutofit fontScale="47500" lnSpcReduction="20000"/>
          </a:bodyPr>
          <a:lstStyle/>
          <a:p>
            <a:r>
              <a:rPr lang="en-US" altLang="zh-CN" dirty="0" smtClean="0"/>
              <a:t>Application migration based on UE location, which can be done by methods e.g.</a:t>
            </a:r>
          </a:p>
          <a:p>
            <a:pPr lvl="1"/>
            <a:r>
              <a:rPr lang="en-US" altLang="zh-CN" dirty="0" smtClean="0"/>
              <a:t>VM/</a:t>
            </a:r>
            <a:r>
              <a:rPr lang="en-US" altLang="zh-CN" dirty="0" err="1" smtClean="0"/>
              <a:t>Docker</a:t>
            </a:r>
            <a:r>
              <a:rPr lang="en-US" altLang="zh-CN" dirty="0" smtClean="0"/>
              <a:t> migration</a:t>
            </a:r>
          </a:p>
          <a:p>
            <a:pPr lvl="1"/>
            <a:r>
              <a:rPr lang="en-US" altLang="zh-CN" dirty="0" smtClean="0"/>
              <a:t>L3/L4+application layer context migration</a:t>
            </a:r>
          </a:p>
          <a:p>
            <a:r>
              <a:rPr lang="en-US" altLang="zh-CN" dirty="0" smtClean="0"/>
              <a:t>After successful application migration, the user plane path is changed to new application location, which can be done by e.g.</a:t>
            </a:r>
          </a:p>
          <a:p>
            <a:pPr lvl="1"/>
            <a:r>
              <a:rPr lang="en-US" altLang="zh-CN" dirty="0" smtClean="0"/>
              <a:t>Case 1: SSC </a:t>
            </a:r>
            <a:r>
              <a:rPr lang="en-US" altLang="zh-CN" dirty="0"/>
              <a:t>mode 2/3/BP</a:t>
            </a:r>
            <a:r>
              <a:rPr lang="en-US" altLang="zh-CN" dirty="0" smtClean="0"/>
              <a:t>, UE use new IP to re-establish L3/L4 connection to the new app server</a:t>
            </a:r>
            <a:endParaRPr lang="zh-CN" altLang="en-US" dirty="0"/>
          </a:p>
          <a:p>
            <a:pPr lvl="1"/>
            <a:r>
              <a:rPr lang="en-US" altLang="zh-CN" dirty="0" smtClean="0"/>
              <a:t>Case 2: ULCL</a:t>
            </a:r>
            <a:r>
              <a:rPr lang="en-US" altLang="zh-CN" dirty="0"/>
              <a:t>, </a:t>
            </a:r>
            <a:r>
              <a:rPr lang="en-US" altLang="zh-CN" dirty="0" smtClean="0"/>
              <a:t>UE use same IP to continue the old L3/L4 connection to the new app server</a:t>
            </a:r>
            <a:endParaRPr lang="zh-CN" altLang="en-US" dirty="0"/>
          </a:p>
          <a:p>
            <a:r>
              <a:rPr lang="en-US" altLang="zh-CN" dirty="0" smtClean="0">
                <a:solidFill>
                  <a:schemeClr val="accent6"/>
                </a:solidFill>
              </a:rPr>
              <a:t>Issues need to be addressed in SA2</a:t>
            </a:r>
            <a:endParaRPr lang="zh-CN" altLang="en-US" dirty="0">
              <a:solidFill>
                <a:schemeClr val="accent6"/>
              </a:solidFill>
            </a:endParaRPr>
          </a:p>
          <a:p>
            <a:pPr lvl="1"/>
            <a:r>
              <a:rPr lang="en-US" altLang="zh-CN" dirty="0" smtClean="0"/>
              <a:t>During application migration, how to ensure the on-fly packets can be lossless and in-order handled. </a:t>
            </a:r>
          </a:p>
          <a:p>
            <a:pPr lvl="1"/>
            <a:r>
              <a:rPr lang="en-US" altLang="zh-CN" dirty="0" smtClean="0"/>
              <a:t>In above case 1, is it possible/required to avoid the re-establishment of L3/L4 connection</a:t>
            </a:r>
            <a:endParaRPr lang="en-US" dirty="0"/>
          </a:p>
        </p:txBody>
      </p:sp>
      <p:pic>
        <p:nvPicPr>
          <p:cNvPr id="4" name="Picture 3"/>
          <p:cNvPicPr>
            <a:picLocks noChangeAspect="1"/>
          </p:cNvPicPr>
          <p:nvPr/>
        </p:nvPicPr>
        <p:blipFill>
          <a:blip r:embed="rId3"/>
          <a:stretch>
            <a:fillRect/>
          </a:stretch>
        </p:blipFill>
        <p:spPr>
          <a:xfrm>
            <a:off x="332688" y="843558"/>
            <a:ext cx="5318364" cy="3402970"/>
          </a:xfrm>
          <a:prstGeom prst="rect">
            <a:avLst/>
          </a:prstGeom>
        </p:spPr>
      </p:pic>
      <p:sp>
        <p:nvSpPr>
          <p:cNvPr id="5" name="Rectangle 4"/>
          <p:cNvSpPr/>
          <p:nvPr/>
        </p:nvSpPr>
        <p:spPr>
          <a:xfrm>
            <a:off x="5651052" y="4144903"/>
            <a:ext cx="3385444" cy="646331"/>
          </a:xfrm>
          <a:prstGeom prst="rect">
            <a:avLst/>
          </a:prstGeom>
        </p:spPr>
        <p:txBody>
          <a:bodyPr wrap="square">
            <a:spAutoFit/>
          </a:bodyPr>
          <a:lstStyle/>
          <a:p>
            <a:pPr lvl="1"/>
            <a:r>
              <a:rPr lang="en-US" altLang="zh-CN" sz="900" dirty="0">
                <a:solidFill>
                  <a:schemeClr val="accent6"/>
                </a:solidFill>
                <a:latin typeface="Segoe UI Light" panose="020B0502040204020203" pitchFamily="34" charset="0"/>
                <a:ea typeface="微软雅黑" panose="020B0503020204020204" pitchFamily="34" charset="-122"/>
              </a:rPr>
              <a:t>Note: </a:t>
            </a:r>
            <a:r>
              <a:rPr lang="en-US" altLang="zh-CN" sz="900" dirty="0" smtClean="0">
                <a:solidFill>
                  <a:schemeClr val="accent6"/>
                </a:solidFill>
                <a:latin typeface="Segoe UI Light" panose="020B0502040204020203" pitchFamily="34" charset="0"/>
                <a:ea typeface="微软雅黑" panose="020B0503020204020204" pitchFamily="34" charset="-122"/>
              </a:rPr>
              <a:t>This study focuses </a:t>
            </a:r>
            <a:r>
              <a:rPr lang="en-US" altLang="zh-CN" sz="900" dirty="0">
                <a:solidFill>
                  <a:schemeClr val="accent6"/>
                </a:solidFill>
                <a:latin typeface="Segoe UI Light" panose="020B0502040204020203" pitchFamily="34" charset="0"/>
                <a:ea typeface="微软雅黑" panose="020B0503020204020204" pitchFamily="34" charset="-122"/>
              </a:rPr>
              <a:t>on the optimized packet routing mechanism to avoid packet losing and </a:t>
            </a:r>
            <a:r>
              <a:rPr lang="en-US" altLang="zh-CN" sz="900" dirty="0" smtClean="0">
                <a:solidFill>
                  <a:schemeClr val="accent6"/>
                </a:solidFill>
                <a:latin typeface="Segoe UI Light" panose="020B0502040204020203" pitchFamily="34" charset="0"/>
                <a:ea typeface="微软雅黑" panose="020B0503020204020204" pitchFamily="34" charset="-122"/>
              </a:rPr>
              <a:t>disordering. </a:t>
            </a:r>
            <a:r>
              <a:rPr lang="en-US" altLang="zh-CN" sz="900" dirty="0">
                <a:solidFill>
                  <a:schemeClr val="accent6"/>
                </a:solidFill>
                <a:latin typeface="Segoe UI Light" panose="020B0502040204020203" pitchFamily="34" charset="0"/>
                <a:ea typeface="微软雅黑" panose="020B0503020204020204" pitchFamily="34" charset="-122"/>
              </a:rPr>
              <a:t>The details of application(context) migration is not in the scope of the study.</a:t>
            </a:r>
            <a:endParaRPr lang="en-US" sz="900" dirty="0">
              <a:solidFill>
                <a:schemeClr val="accent6"/>
              </a:solidFill>
              <a:latin typeface="Segoe UI Light" panose="020B0502040204020203" pitchFamily="34" charset="0"/>
              <a:ea typeface="微软雅黑" panose="020B0503020204020204" pitchFamily="34" charset="-122"/>
            </a:endParaRPr>
          </a:p>
        </p:txBody>
      </p:sp>
    </p:spTree>
    <p:extLst>
      <p:ext uri="{BB962C8B-B14F-4D97-AF65-F5344CB8AC3E}">
        <p14:creationId xmlns:p14="http://schemas.microsoft.com/office/powerpoint/2010/main" val="2555668926"/>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defTabSz="600957"/>
            <a:r>
              <a:rPr lang="en-US" altLang="zh-CN" dirty="0">
                <a:solidFill>
                  <a:schemeClr val="tx2"/>
                </a:solidFill>
              </a:rPr>
              <a:t>Open issues – </a:t>
            </a:r>
            <a:r>
              <a:rPr lang="en-US" altLang="zh-CN" dirty="0" smtClean="0">
                <a:solidFill>
                  <a:schemeClr val="tx2"/>
                </a:solidFill>
              </a:rPr>
              <a:t>Traffic steering for MEC applications</a:t>
            </a:r>
            <a:endParaRPr lang="en-US" sz="2800" b="0" dirty="0">
              <a:solidFill>
                <a:schemeClr val="tx2"/>
              </a:solidFill>
              <a:latin typeface="Segoe UI Light" panose="020B0502040204020203" pitchFamily="34" charset="0"/>
              <a:ea typeface="微软雅黑" panose="020B0503020204020204" pitchFamily="34" charset="-122"/>
            </a:endParaRPr>
          </a:p>
        </p:txBody>
      </p:sp>
      <p:sp>
        <p:nvSpPr>
          <p:cNvPr id="5" name="Content Placeholder 4"/>
          <p:cNvSpPr>
            <a:spLocks noGrp="1"/>
          </p:cNvSpPr>
          <p:nvPr>
            <p:ph sz="quarter" idx="10"/>
          </p:nvPr>
        </p:nvSpPr>
        <p:spPr>
          <a:xfrm>
            <a:off x="5220072" y="915567"/>
            <a:ext cx="3816424" cy="3891398"/>
          </a:xfrm>
        </p:spPr>
        <p:txBody>
          <a:bodyPr>
            <a:normAutofit fontScale="62500" lnSpcReduction="20000"/>
          </a:bodyPr>
          <a:lstStyle/>
          <a:p>
            <a:r>
              <a:rPr lang="en-US" dirty="0" err="1" smtClean="0"/>
              <a:t>Gi</a:t>
            </a:r>
            <a:r>
              <a:rPr lang="en-US" dirty="0" smtClean="0"/>
              <a:t>-LAN traffic steering has been standardized in EPC TS 23.203, but not studied for 5GC yet. </a:t>
            </a:r>
          </a:p>
          <a:p>
            <a:r>
              <a:rPr lang="en-US" dirty="0" smtClean="0"/>
              <a:t>Why traffic steering should be considered together with EC in 5G</a:t>
            </a:r>
          </a:p>
          <a:p>
            <a:pPr lvl="1"/>
            <a:r>
              <a:rPr lang="en-US" dirty="0"/>
              <a:t>Traffic steering is a common requirement for service functions(e.g. . NAT, anti-virus, parental control, </a:t>
            </a:r>
            <a:r>
              <a:rPr lang="en-US" dirty="0" err="1"/>
              <a:t>DDoS</a:t>
            </a:r>
            <a:r>
              <a:rPr lang="en-US" dirty="0"/>
              <a:t> protection…) outside UPF. </a:t>
            </a:r>
            <a:endParaRPr lang="en-US" dirty="0" smtClean="0"/>
          </a:p>
          <a:p>
            <a:pPr lvl="1"/>
            <a:r>
              <a:rPr lang="en-US" dirty="0" smtClean="0"/>
              <a:t>In 5G era, these </a:t>
            </a:r>
            <a:r>
              <a:rPr lang="en-US" dirty="0"/>
              <a:t>functions may be deployed on either MEC or traditional </a:t>
            </a:r>
            <a:r>
              <a:rPr lang="en-US" dirty="0" smtClean="0"/>
              <a:t>environments.</a:t>
            </a:r>
            <a:endParaRPr lang="en-US" dirty="0"/>
          </a:p>
          <a:p>
            <a:pPr lvl="1"/>
            <a:r>
              <a:rPr lang="en-US" dirty="0" smtClean="0"/>
              <a:t>It’s an opportunity to study a unified traffic steering mechanism in 5GS for both MEC and other local DN deployments.</a:t>
            </a:r>
          </a:p>
          <a:p>
            <a:r>
              <a:rPr lang="en-US" dirty="0" smtClean="0"/>
              <a:t>Further, Investigate necessary UPF enhancements (e.g. load balancing, MPTCP/QUIC proxy)required for flexible MEC deployment</a:t>
            </a:r>
            <a:endParaRPr lang="en-US" dirty="0"/>
          </a:p>
        </p:txBody>
      </p:sp>
      <p:pic>
        <p:nvPicPr>
          <p:cNvPr id="3" name="Picture 2"/>
          <p:cNvPicPr>
            <a:picLocks noChangeAspect="1"/>
          </p:cNvPicPr>
          <p:nvPr/>
        </p:nvPicPr>
        <p:blipFill>
          <a:blip r:embed="rId3"/>
          <a:stretch>
            <a:fillRect/>
          </a:stretch>
        </p:blipFill>
        <p:spPr>
          <a:xfrm>
            <a:off x="216000" y="915567"/>
            <a:ext cx="4672236" cy="3747382"/>
          </a:xfrm>
          <a:prstGeom prst="rect">
            <a:avLst/>
          </a:prstGeom>
        </p:spPr>
      </p:pic>
    </p:spTree>
    <p:extLst>
      <p:ext uri="{BB962C8B-B14F-4D97-AF65-F5344CB8AC3E}">
        <p14:creationId xmlns:p14="http://schemas.microsoft.com/office/powerpoint/2010/main" val="2400134582"/>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smtClean="0"/>
              <a:t>5GS MEC deployment guideline</a:t>
            </a:r>
            <a:endParaRPr lang="zh-CN" altLang="en-US" dirty="0"/>
          </a:p>
        </p:txBody>
      </p:sp>
      <p:sp>
        <p:nvSpPr>
          <p:cNvPr id="3" name="Content Placeholder 2"/>
          <p:cNvSpPr>
            <a:spLocks noGrp="1"/>
          </p:cNvSpPr>
          <p:nvPr>
            <p:ph sz="quarter" idx="10"/>
          </p:nvPr>
        </p:nvSpPr>
        <p:spPr/>
        <p:txBody>
          <a:bodyPr>
            <a:normAutofit fontScale="70000" lnSpcReduction="20000"/>
          </a:bodyPr>
          <a:lstStyle/>
          <a:p>
            <a:r>
              <a:rPr lang="en-GB" altLang="zh-CN" dirty="0"/>
              <a:t>To support the </a:t>
            </a:r>
            <a:r>
              <a:rPr lang="en-GB" altLang="zh-CN" dirty="0" smtClean="0"/>
              <a:t>edge computing </a:t>
            </a:r>
            <a:r>
              <a:rPr lang="en-GB" altLang="zh-CN" dirty="0"/>
              <a:t>and  deployment together with 5GS, some enablers </a:t>
            </a:r>
            <a:r>
              <a:rPr lang="en-GB" altLang="zh-CN" dirty="0" smtClean="0"/>
              <a:t>have </a:t>
            </a:r>
            <a:r>
              <a:rPr lang="en-GB" altLang="zh-CN" dirty="0"/>
              <a:t>been specified since Release 15 as described in </a:t>
            </a:r>
            <a:r>
              <a:rPr lang="en-GB" altLang="zh-CN" dirty="0" smtClean="0"/>
              <a:t>clause 5.13 </a:t>
            </a:r>
            <a:r>
              <a:rPr lang="en-GB" altLang="zh-CN" dirty="0"/>
              <a:t>in 3GPP TS 23.501, e.g. Locally deployed UPF and DN, UL CL based Local Routing and Traffic Steering, User plane (re)selection, and AF influenced traffic routing. Related enhancement are further specified in Release 16 5G_URLLC </a:t>
            </a:r>
            <a:r>
              <a:rPr lang="en-GB" altLang="zh-CN" dirty="0" smtClean="0"/>
              <a:t>work item.</a:t>
            </a:r>
            <a:endParaRPr lang="zh-CN" altLang="zh-CN" dirty="0"/>
          </a:p>
          <a:p>
            <a:r>
              <a:rPr lang="en-GB" altLang="zh-CN" dirty="0"/>
              <a:t>However, currently in the industry, </a:t>
            </a:r>
            <a:r>
              <a:rPr lang="en-GB" altLang="zh-CN" dirty="0" smtClean="0"/>
              <a:t>it is </a:t>
            </a:r>
            <a:r>
              <a:rPr lang="en-GB" altLang="zh-CN" dirty="0"/>
              <a:t>still lack of common understanding on the end-to-end system architecture when both the 5GS and edge computing are deployed. The relationship between 5GS and edge computing system is not obvious to the reader given that the upper-layer MEC aspects are out of scope of TS 23.501 and 23.502, which can lead to potential obstacles for the future business deployment of edge computing together with 5GS. What would be useful for the first-time reader is to provide some guidance on how to use the enablers defined in clause 5.13 of TS </a:t>
            </a:r>
            <a:r>
              <a:rPr lang="en-GB" altLang="zh-CN" dirty="0" smtClean="0"/>
              <a:t>23.501 </a:t>
            </a:r>
            <a:r>
              <a:rPr lang="en-GB" altLang="zh-CN" dirty="0"/>
              <a:t>to support the time sensitive services (e.g. V2X, online gaming, VR/AR, etc.) including aspects of Session and Service Continuity, efficient traffic routing to the localized DN, differentiated </a:t>
            </a:r>
            <a:r>
              <a:rPr lang="en-GB" altLang="zh-CN" dirty="0" err="1"/>
              <a:t>QoS</a:t>
            </a:r>
            <a:r>
              <a:rPr lang="en-GB" altLang="zh-CN" dirty="0"/>
              <a:t> handling and differentiated charging rate based on the differentiated </a:t>
            </a:r>
            <a:r>
              <a:rPr lang="en-GB" altLang="zh-CN" dirty="0" err="1"/>
              <a:t>QoS</a:t>
            </a:r>
            <a:r>
              <a:rPr lang="en-GB" altLang="zh-CN" dirty="0"/>
              <a:t> offer. </a:t>
            </a:r>
            <a:endParaRPr lang="zh-CN" altLang="zh-CN" dirty="0"/>
          </a:p>
          <a:p>
            <a:endParaRPr lang="zh-CN" altLang="en-US" dirty="0"/>
          </a:p>
        </p:txBody>
      </p:sp>
    </p:spTree>
    <p:extLst>
      <p:ext uri="{BB962C8B-B14F-4D97-AF65-F5344CB8AC3E}">
        <p14:creationId xmlns:p14="http://schemas.microsoft.com/office/powerpoint/2010/main" val="2404269301"/>
      </p:ext>
    </p:extLst>
  </p:cSld>
  <p:clrMapOvr>
    <a:masterClrMapping/>
  </p:clrMapOvr>
  <mc:AlternateContent xmlns:mc="http://schemas.openxmlformats.org/markup-compatibility/2006" xmlns:p14="http://schemas.microsoft.com/office/powerpoint/2010/main">
    <mc:Choice Requires="p14">
      <p:transition p14:dur="0" advClick="0" advTm="8000"/>
    </mc:Choice>
    <mc:Fallback xmlns="">
      <p:transition advClick="0" advTm="8000"/>
    </mc:Fallback>
  </mc:AlternateContent>
  <p:timing>
    <p:tnLst>
      <p:par>
        <p:cTn id="1" dur="indefinite" restart="never" nodeType="tmRoot"/>
      </p:par>
    </p:tnLst>
  </p:timing>
</p:sld>
</file>

<file path=ppt/theme/theme1.xml><?xml version="1.0" encoding="utf-8"?>
<a:theme xmlns:a="http://schemas.openxmlformats.org/drawingml/2006/main" name="7_Building a better connected world">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6_主题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Building a better connected world</Template>
  <TotalTime>80863</TotalTime>
  <Words>1251</Words>
  <Application>Microsoft Office PowerPoint</Application>
  <PresentationFormat>On-screen Show (16:9)</PresentationFormat>
  <Paragraphs>83</Paragraphs>
  <Slides>13</Slides>
  <Notes>4</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13</vt:i4>
      </vt:variant>
    </vt:vector>
  </HeadingPairs>
  <TitlesOfParts>
    <vt:vector size="25" baseType="lpstr">
      <vt:lpstr>FrutigerNext LT Medium</vt:lpstr>
      <vt:lpstr>黑体</vt:lpstr>
      <vt:lpstr>华文细黑</vt:lpstr>
      <vt:lpstr>宋体</vt:lpstr>
      <vt:lpstr>微软雅黑</vt:lpstr>
      <vt:lpstr>Arial</vt:lpstr>
      <vt:lpstr>Calibri</vt:lpstr>
      <vt:lpstr>Segoe UI Light</vt:lpstr>
      <vt:lpstr>Wingdings</vt:lpstr>
      <vt:lpstr>7_Building a better connected world</vt:lpstr>
      <vt:lpstr>16_主题1</vt:lpstr>
      <vt:lpstr>Visio</vt:lpstr>
      <vt:lpstr>Discussion on SA2 Edge computing study</vt:lpstr>
      <vt:lpstr>Status quo of MEC in SA2- local routing &amp; mobility</vt:lpstr>
      <vt:lpstr>Status quo of MEC in SA2- AF influenced traffic routing</vt:lpstr>
      <vt:lpstr>Open issues – How to integrate EC with 5GS</vt:lpstr>
      <vt:lpstr>Open issues – Discovery of application server hosted in MEC</vt:lpstr>
      <vt:lpstr>Open issues – Localized network capability exposure</vt:lpstr>
      <vt:lpstr>Open issues – Seamless application migration</vt:lpstr>
      <vt:lpstr>Open issues – Traffic steering for MEC applications</vt:lpstr>
      <vt:lpstr>5GS MEC deployment guideline</vt:lpstr>
      <vt:lpstr>Summary: New edge computing study item in SA2</vt:lpstr>
      <vt:lpstr>Thank you! Your supports are welcome</vt:lpstr>
      <vt:lpstr>Backup</vt:lpstr>
      <vt:lpstr>MEC related standardization in ETSI MEC ISG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better connected world</dc:title>
  <dc:creator>Ni Hui</dc:creator>
  <cp:keywords>CTPClassification=CTP_NT</cp:keywords>
  <cp:lastModifiedBy>Huawei(NH2)</cp:lastModifiedBy>
  <cp:revision>2637</cp:revision>
  <dcterms:created xsi:type="dcterms:W3CDTF">2014-12-10T06:05:08Z</dcterms:created>
  <dcterms:modified xsi:type="dcterms:W3CDTF">2019-02-19T07:51:50Z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(3)1PNgepE2bWH+RIRrXGD4G8fu4N/bnIJ3o2whXlXuJ8DeVjWfjwfW907EelVLFWk1v2nvKHjd
XD/Yg2SfLnfAhXYJ7DTuRbj3AMeuWYz9ccARs5XVqgQCBj0oDxzD5Cj0IvVpQG8nEomY/SI9
WjxUvFSOveMDavJpPPYLwyDZocdU11EEYYApGPAI6YVJ5sVFZJuMD17ArR3kcL+ZOi/7QkoJ
LhrW9dqAfm/k/jUWOA</vt:lpwstr>
  </property>
  <property fmtid="{D5CDD505-2E9C-101B-9397-08002B2CF9AE}" pid="7" name="_2015_ms_pID_7253431">
    <vt:lpwstr>vF69+36CKpX9X1Zoh/HIkIEZ5H86rkR7GPIJAXWgLdSyKgIzPrsC1E
aRJY8Zrf82Jh3KKM9KQh06M8wt6Wa9ukYTXQc0Qg+tQ7JZ5Gi9UPnpiy6s7WI8BL33OaofMO
6b7nPe8NPxV0A6X40T8SFzseXDU6oU35Uhb65jHa4Mt+BNdQJUI36JJBqZfIVD1vf+8vE3cB
aDuy6LisYMbYadVfn+3UXZGHJYdeqwSoafHB</vt:lpwstr>
  </property>
  <property fmtid="{D5CDD505-2E9C-101B-9397-08002B2CF9AE}" pid="8" name="_2015_ms_pID_7253432">
    <vt:lpwstr>Tg==</vt:lpwstr>
  </property>
  <property fmtid="{D5CDD505-2E9C-101B-9397-08002B2CF9AE}" pid="9" name="TitusGUID">
    <vt:lpwstr>d1c5136c-af97-45d8-b38a-d16e1b3d4937</vt:lpwstr>
  </property>
  <property fmtid="{D5CDD505-2E9C-101B-9397-08002B2CF9AE}" pid="10" name="CTP_TimeStamp">
    <vt:lpwstr>2019-02-11 17:58:09Z</vt:lpwstr>
  </property>
  <property fmtid="{D5CDD505-2E9C-101B-9397-08002B2CF9AE}" pid="11" name="CTP_BU">
    <vt:lpwstr>NA</vt:lpwstr>
  </property>
  <property fmtid="{D5CDD505-2E9C-101B-9397-08002B2CF9AE}" pid="12" name="CTP_IDSID">
    <vt:lpwstr>NA</vt:lpwstr>
  </property>
  <property fmtid="{D5CDD505-2E9C-101B-9397-08002B2CF9AE}" pid="13" name="CTP_WWID">
    <vt:lpwstr>NA</vt:lpwstr>
  </property>
  <property fmtid="{D5CDD505-2E9C-101B-9397-08002B2CF9AE}" pid="14" name="CTPClassification">
    <vt:lpwstr>CTP_NT</vt:lpwstr>
  </property>
  <property fmtid="{D5CDD505-2E9C-101B-9397-08002B2CF9AE}" pid="15" name="_readonly">
    <vt:lpwstr/>
  </property>
  <property fmtid="{D5CDD505-2E9C-101B-9397-08002B2CF9AE}" pid="16" name="_change">
    <vt:lpwstr/>
  </property>
  <property fmtid="{D5CDD505-2E9C-101B-9397-08002B2CF9AE}" pid="17" name="_full-control">
    <vt:lpwstr/>
  </property>
  <property fmtid="{D5CDD505-2E9C-101B-9397-08002B2CF9AE}" pid="18" name="sflag">
    <vt:lpwstr>1550558569</vt:lpwstr>
  </property>
</Properties>
</file>